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64" r:id="rId4"/>
    <p:sldId id="265" r:id="rId5"/>
    <p:sldId id="268" r:id="rId6"/>
    <p:sldId id="269" r:id="rId7"/>
    <p:sldId id="266" r:id="rId8"/>
    <p:sldId id="267" r:id="rId9"/>
    <p:sldId id="270" r:id="rId10"/>
    <p:sldId id="258" r:id="rId11"/>
    <p:sldId id="260" r:id="rId12"/>
    <p:sldId id="261" r:id="rId13"/>
    <p:sldId id="262"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a Hetherly" userId="4c88daae-0509-47f9-a7d3-45dec22439ff" providerId="ADAL" clId="{B22CF9FA-CFE0-44E0-9726-2A1BD4E21F3F}"/>
    <pc:docChg chg="undo custSel addSld delSld modSld sldOrd">
      <pc:chgData name="Deana Hetherly" userId="4c88daae-0509-47f9-a7d3-45dec22439ff" providerId="ADAL" clId="{B22CF9FA-CFE0-44E0-9726-2A1BD4E21F3F}" dt="2024-11-14T17:20:07.320" v="581" actId="255"/>
      <pc:docMkLst>
        <pc:docMk/>
      </pc:docMkLst>
      <pc:sldChg chg="addSp delSp modSp mod">
        <pc:chgData name="Deana Hetherly" userId="4c88daae-0509-47f9-a7d3-45dec22439ff" providerId="ADAL" clId="{B22CF9FA-CFE0-44E0-9726-2A1BD4E21F3F}" dt="2024-11-13T15:26:06.345" v="7" actId="122"/>
        <pc:sldMkLst>
          <pc:docMk/>
          <pc:sldMk cId="1055000830" sldId="256"/>
        </pc:sldMkLst>
        <pc:spChg chg="mod">
          <ac:chgData name="Deana Hetherly" userId="4c88daae-0509-47f9-a7d3-45dec22439ff" providerId="ADAL" clId="{B22CF9FA-CFE0-44E0-9726-2A1BD4E21F3F}" dt="2024-11-13T15:26:06.345" v="7" actId="122"/>
          <ac:spMkLst>
            <pc:docMk/>
            <pc:sldMk cId="1055000830" sldId="256"/>
            <ac:spMk id="2" creationId="{287C8CC7-56A1-A712-ACF7-05F5EFA6A192}"/>
          </ac:spMkLst>
        </pc:spChg>
        <pc:spChg chg="mod">
          <ac:chgData name="Deana Hetherly" userId="4c88daae-0509-47f9-a7d3-45dec22439ff" providerId="ADAL" clId="{B22CF9FA-CFE0-44E0-9726-2A1BD4E21F3F}" dt="2024-11-13T15:25:53.678" v="5" actId="122"/>
          <ac:spMkLst>
            <pc:docMk/>
            <pc:sldMk cId="1055000830" sldId="256"/>
            <ac:spMk id="3" creationId="{0CB78AA9-980C-B851-8ABE-3F634E4E49DA}"/>
          </ac:spMkLst>
        </pc:spChg>
        <pc:spChg chg="add del mod">
          <ac:chgData name="Deana Hetherly" userId="4c88daae-0509-47f9-a7d3-45dec22439ff" providerId="ADAL" clId="{B22CF9FA-CFE0-44E0-9726-2A1BD4E21F3F}" dt="2024-11-13T15:24:25.239" v="0"/>
          <ac:spMkLst>
            <pc:docMk/>
            <pc:sldMk cId="1055000830" sldId="256"/>
            <ac:spMk id="5" creationId="{A3AE2685-644C-23EB-0257-FEEDB522062D}"/>
          </ac:spMkLst>
        </pc:spChg>
        <pc:spChg chg="add del mod">
          <ac:chgData name="Deana Hetherly" userId="4c88daae-0509-47f9-a7d3-45dec22439ff" providerId="ADAL" clId="{B22CF9FA-CFE0-44E0-9726-2A1BD4E21F3F}" dt="2024-11-13T15:24:25.239" v="0"/>
          <ac:spMkLst>
            <pc:docMk/>
            <pc:sldMk cId="1055000830" sldId="256"/>
            <ac:spMk id="6" creationId="{2A03D985-8421-26AC-8F1C-2887EB4AF755}"/>
          </ac:spMkLst>
        </pc:spChg>
      </pc:sldChg>
      <pc:sldChg chg="modSp mod">
        <pc:chgData name="Deana Hetherly" userId="4c88daae-0509-47f9-a7d3-45dec22439ff" providerId="ADAL" clId="{B22CF9FA-CFE0-44E0-9726-2A1BD4E21F3F}" dt="2024-11-13T16:13:19.087" v="96" actId="20577"/>
        <pc:sldMkLst>
          <pc:docMk/>
          <pc:sldMk cId="2538085058" sldId="258"/>
        </pc:sldMkLst>
        <pc:spChg chg="mod">
          <ac:chgData name="Deana Hetherly" userId="4c88daae-0509-47f9-a7d3-45dec22439ff" providerId="ADAL" clId="{B22CF9FA-CFE0-44E0-9726-2A1BD4E21F3F}" dt="2024-11-13T16:13:19.087" v="96" actId="20577"/>
          <ac:spMkLst>
            <pc:docMk/>
            <pc:sldMk cId="2538085058" sldId="258"/>
            <ac:spMk id="2" creationId="{11E667E0-58A0-52B6-63B4-510CAEB64CDC}"/>
          </ac:spMkLst>
        </pc:spChg>
      </pc:sldChg>
      <pc:sldChg chg="modSp mod">
        <pc:chgData name="Deana Hetherly" userId="4c88daae-0509-47f9-a7d3-45dec22439ff" providerId="ADAL" clId="{B22CF9FA-CFE0-44E0-9726-2A1BD4E21F3F}" dt="2024-11-13T16:09:42.616" v="20" actId="20577"/>
        <pc:sldMkLst>
          <pc:docMk/>
          <pc:sldMk cId="3160791491" sldId="267"/>
        </pc:sldMkLst>
        <pc:spChg chg="mod">
          <ac:chgData name="Deana Hetherly" userId="4c88daae-0509-47f9-a7d3-45dec22439ff" providerId="ADAL" clId="{B22CF9FA-CFE0-44E0-9726-2A1BD4E21F3F}" dt="2024-11-13T16:09:42.616" v="20" actId="20577"/>
          <ac:spMkLst>
            <pc:docMk/>
            <pc:sldMk cId="3160791491" sldId="267"/>
            <ac:spMk id="3" creationId="{E4FD2948-E71F-34F2-9FAE-E1199A016A2E}"/>
          </ac:spMkLst>
        </pc:spChg>
      </pc:sldChg>
      <pc:sldChg chg="modSp mod">
        <pc:chgData name="Deana Hetherly" userId="4c88daae-0509-47f9-a7d3-45dec22439ff" providerId="ADAL" clId="{B22CF9FA-CFE0-44E0-9726-2A1BD4E21F3F}" dt="2024-11-13T17:20:56.441" v="139"/>
        <pc:sldMkLst>
          <pc:docMk/>
          <pc:sldMk cId="382743855" sldId="271"/>
        </pc:sldMkLst>
        <pc:spChg chg="mod">
          <ac:chgData name="Deana Hetherly" userId="4c88daae-0509-47f9-a7d3-45dec22439ff" providerId="ADAL" clId="{B22CF9FA-CFE0-44E0-9726-2A1BD4E21F3F}" dt="2024-11-13T17:20:56.441" v="139"/>
          <ac:spMkLst>
            <pc:docMk/>
            <pc:sldMk cId="382743855" sldId="271"/>
            <ac:spMk id="3" creationId="{E4FD2948-E71F-34F2-9FAE-E1199A016A2E}"/>
          </ac:spMkLst>
        </pc:spChg>
      </pc:sldChg>
      <pc:sldChg chg="addSp delSp modSp new del mod ord modClrScheme chgLayout">
        <pc:chgData name="Deana Hetherly" userId="4c88daae-0509-47f9-a7d3-45dec22439ff" providerId="ADAL" clId="{B22CF9FA-CFE0-44E0-9726-2A1BD4E21F3F}" dt="2024-11-13T19:55:41.849" v="176" actId="2696"/>
        <pc:sldMkLst>
          <pc:docMk/>
          <pc:sldMk cId="2817466080" sldId="272"/>
        </pc:sldMkLst>
        <pc:spChg chg="mod ord">
          <ac:chgData name="Deana Hetherly" userId="4c88daae-0509-47f9-a7d3-45dec22439ff" providerId="ADAL" clId="{B22CF9FA-CFE0-44E0-9726-2A1BD4E21F3F}" dt="2024-11-13T19:33:41.082" v="165" actId="700"/>
          <ac:spMkLst>
            <pc:docMk/>
            <pc:sldMk cId="2817466080" sldId="272"/>
            <ac:spMk id="2" creationId="{2F63B341-7F5F-43C2-0610-D69A79882D3F}"/>
          </ac:spMkLst>
        </pc:spChg>
        <pc:spChg chg="add del mod ord">
          <ac:chgData name="Deana Hetherly" userId="4c88daae-0509-47f9-a7d3-45dec22439ff" providerId="ADAL" clId="{B22CF9FA-CFE0-44E0-9726-2A1BD4E21F3F}" dt="2024-11-13T19:34:06.198" v="172" actId="478"/>
          <ac:spMkLst>
            <pc:docMk/>
            <pc:sldMk cId="2817466080" sldId="272"/>
            <ac:spMk id="3" creationId="{E73EF328-44CD-4C04-025D-8348753EE949}"/>
          </ac:spMkLst>
        </pc:spChg>
        <pc:spChg chg="add del mod ord">
          <ac:chgData name="Deana Hetherly" userId="4c88daae-0509-47f9-a7d3-45dec22439ff" providerId="ADAL" clId="{B22CF9FA-CFE0-44E0-9726-2A1BD4E21F3F}" dt="2024-11-13T19:34:15.197" v="175" actId="20577"/>
          <ac:spMkLst>
            <pc:docMk/>
            <pc:sldMk cId="2817466080" sldId="272"/>
            <ac:spMk id="4" creationId="{A4A3D822-B5A3-5B04-A496-0691F5AA8B2D}"/>
          </ac:spMkLst>
        </pc:spChg>
      </pc:sldChg>
      <pc:sldChg chg="modSp new mod">
        <pc:chgData name="Deana Hetherly" userId="4c88daae-0509-47f9-a7d3-45dec22439ff" providerId="ADAL" clId="{B22CF9FA-CFE0-44E0-9726-2A1BD4E21F3F}" dt="2024-11-14T17:20:07.320" v="581" actId="255"/>
        <pc:sldMkLst>
          <pc:docMk/>
          <pc:sldMk cId="3192797662" sldId="272"/>
        </pc:sldMkLst>
        <pc:spChg chg="mod">
          <ac:chgData name="Deana Hetherly" userId="4c88daae-0509-47f9-a7d3-45dec22439ff" providerId="ADAL" clId="{B22CF9FA-CFE0-44E0-9726-2A1BD4E21F3F}" dt="2024-11-14T16:37:56.779" v="189" actId="20577"/>
          <ac:spMkLst>
            <pc:docMk/>
            <pc:sldMk cId="3192797662" sldId="272"/>
            <ac:spMk id="2" creationId="{B51ED018-A2F1-EDDB-AC21-2D3B5077A01B}"/>
          </ac:spMkLst>
        </pc:spChg>
        <pc:spChg chg="mod">
          <ac:chgData name="Deana Hetherly" userId="4c88daae-0509-47f9-a7d3-45dec22439ff" providerId="ADAL" clId="{B22CF9FA-CFE0-44E0-9726-2A1BD4E21F3F}" dt="2024-11-14T17:20:07.320" v="581" actId="255"/>
          <ac:spMkLst>
            <pc:docMk/>
            <pc:sldMk cId="3192797662" sldId="272"/>
            <ac:spMk id="3" creationId="{1DCB12D3-7491-B897-9728-7E4F7A9DAF0A}"/>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20F999C-EE85-4669-A74A-E762BD4B4C6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B3D299E-21BE-46C6-B616-000E0FBE5014}">
      <dgm:prSet/>
      <dgm:spPr/>
      <dgm:t>
        <a:bodyPr/>
        <a:lstStyle/>
        <a:p>
          <a:r>
            <a:rPr lang="en-US"/>
            <a:t>If you drop a Dual Enrollment course, you must alert your School Counselor.  If you do not do this could restrict the courses taken the next semester.  Dropping a course may mean an additional course at the High School.</a:t>
          </a:r>
        </a:p>
      </dgm:t>
    </dgm:pt>
    <dgm:pt modelId="{EDE23ECD-6962-4C87-9DA0-1EA4F5BE71AF}" type="parTrans" cxnId="{5DF75BBE-2446-4934-B902-E8929B0B2C88}">
      <dgm:prSet/>
      <dgm:spPr/>
      <dgm:t>
        <a:bodyPr/>
        <a:lstStyle/>
        <a:p>
          <a:endParaRPr lang="en-US"/>
        </a:p>
      </dgm:t>
    </dgm:pt>
    <dgm:pt modelId="{CFD82D99-D0A3-4513-BDB4-A2F293B05815}" type="sibTrans" cxnId="{5DF75BBE-2446-4934-B902-E8929B0B2C88}">
      <dgm:prSet/>
      <dgm:spPr/>
      <dgm:t>
        <a:bodyPr/>
        <a:lstStyle/>
        <a:p>
          <a:endParaRPr lang="en-US"/>
        </a:p>
      </dgm:t>
    </dgm:pt>
    <dgm:pt modelId="{2644DF64-D863-4ADB-9D63-3DCDFDEEE04C}">
      <dgm:prSet/>
      <dgm:spPr/>
      <dgm:t>
        <a:bodyPr/>
        <a:lstStyle/>
        <a:p>
          <a:r>
            <a:rPr lang="en-US"/>
            <a:t>Two (2) Withdrawals within your Valencia College transcript will mean removal from the program and could negatively impact your financial aid in the future.</a:t>
          </a:r>
        </a:p>
      </dgm:t>
    </dgm:pt>
    <dgm:pt modelId="{2FA10EA0-173B-4415-96F5-0D6EF74C6E89}" type="parTrans" cxnId="{BD14990F-532B-4256-8FF4-2F63BFB25EAD}">
      <dgm:prSet/>
      <dgm:spPr/>
      <dgm:t>
        <a:bodyPr/>
        <a:lstStyle/>
        <a:p>
          <a:endParaRPr lang="en-US"/>
        </a:p>
      </dgm:t>
    </dgm:pt>
    <dgm:pt modelId="{90D2EB8C-6C5C-41D6-8181-F141C096794C}" type="sibTrans" cxnId="{BD14990F-532B-4256-8FF4-2F63BFB25EAD}">
      <dgm:prSet/>
      <dgm:spPr/>
      <dgm:t>
        <a:bodyPr/>
        <a:lstStyle/>
        <a:p>
          <a:endParaRPr lang="en-US"/>
        </a:p>
      </dgm:t>
    </dgm:pt>
    <dgm:pt modelId="{CC69D21D-A97A-4EF6-BBAF-6BBCC7878A80}">
      <dgm:prSet/>
      <dgm:spPr/>
      <dgm:t>
        <a:bodyPr/>
        <a:lstStyle/>
        <a:p>
          <a:r>
            <a:rPr lang="en-US"/>
            <a:t>Must be completing 3 credits each semester.  These credits can be completed in 3 different scenarios:</a:t>
          </a:r>
        </a:p>
      </dgm:t>
    </dgm:pt>
    <dgm:pt modelId="{CBFEADEB-2849-49DD-8C29-ED715CC0DBFA}" type="parTrans" cxnId="{E41394FC-BAF1-4CF2-93DA-119121F81B77}">
      <dgm:prSet/>
      <dgm:spPr/>
      <dgm:t>
        <a:bodyPr/>
        <a:lstStyle/>
        <a:p>
          <a:endParaRPr lang="en-US"/>
        </a:p>
      </dgm:t>
    </dgm:pt>
    <dgm:pt modelId="{399C9D88-035A-48B3-B2A0-A9E4B7E9A520}" type="sibTrans" cxnId="{E41394FC-BAF1-4CF2-93DA-119121F81B77}">
      <dgm:prSet/>
      <dgm:spPr/>
      <dgm:t>
        <a:bodyPr/>
        <a:lstStyle/>
        <a:p>
          <a:endParaRPr lang="en-US"/>
        </a:p>
      </dgm:t>
    </dgm:pt>
    <dgm:pt modelId="{2AAEFC0E-2176-4D8E-A08F-014191FD9A2F}">
      <dgm:prSet/>
      <dgm:spPr/>
      <dgm:t>
        <a:bodyPr/>
        <a:lstStyle/>
        <a:p>
          <a:r>
            <a:rPr lang="en-US"/>
            <a:t>All Courses at Valencia College  - 4 Classes is considered full time</a:t>
          </a:r>
        </a:p>
      </dgm:t>
    </dgm:pt>
    <dgm:pt modelId="{366910A1-A8F3-4BA8-B8EE-8E60C19A0EC9}" type="parTrans" cxnId="{EB797327-0C1C-4663-A543-22B44C4413B6}">
      <dgm:prSet/>
      <dgm:spPr/>
      <dgm:t>
        <a:bodyPr/>
        <a:lstStyle/>
        <a:p>
          <a:endParaRPr lang="en-US"/>
        </a:p>
      </dgm:t>
    </dgm:pt>
    <dgm:pt modelId="{3F451BC2-FD06-42A6-AD94-6D8F90531065}" type="sibTrans" cxnId="{EB797327-0C1C-4663-A543-22B44C4413B6}">
      <dgm:prSet/>
      <dgm:spPr/>
      <dgm:t>
        <a:bodyPr/>
        <a:lstStyle/>
        <a:p>
          <a:endParaRPr lang="en-US"/>
        </a:p>
      </dgm:t>
    </dgm:pt>
    <dgm:pt modelId="{587A82DD-F62B-4A64-A5CD-363ED3C6C577}">
      <dgm:prSet/>
      <dgm:spPr/>
      <dgm:t>
        <a:bodyPr/>
        <a:lstStyle/>
        <a:p>
          <a:r>
            <a:rPr lang="en-US"/>
            <a:t>Combination of Valencia College and Harmony High School</a:t>
          </a:r>
        </a:p>
      </dgm:t>
    </dgm:pt>
    <dgm:pt modelId="{FDAFD5DC-9991-498F-B541-CE91425CDE0D}" type="parTrans" cxnId="{BB91B2C1-4829-4CED-8698-7986DB01B5B8}">
      <dgm:prSet/>
      <dgm:spPr/>
      <dgm:t>
        <a:bodyPr/>
        <a:lstStyle/>
        <a:p>
          <a:endParaRPr lang="en-US"/>
        </a:p>
      </dgm:t>
    </dgm:pt>
    <dgm:pt modelId="{2866C4B2-EDFA-4651-A626-2159AC2C5490}" type="sibTrans" cxnId="{BB91B2C1-4829-4CED-8698-7986DB01B5B8}">
      <dgm:prSet/>
      <dgm:spPr/>
      <dgm:t>
        <a:bodyPr/>
        <a:lstStyle/>
        <a:p>
          <a:endParaRPr lang="en-US"/>
        </a:p>
      </dgm:t>
    </dgm:pt>
    <dgm:pt modelId="{518CE461-6961-46F1-BFA5-1B266074EBB1}">
      <dgm:prSet/>
      <dgm:spPr/>
      <dgm:t>
        <a:bodyPr/>
        <a:lstStyle/>
        <a:p>
          <a:r>
            <a:rPr lang="en-US"/>
            <a:t>Combination of Valencia College, Harmony High School and online</a:t>
          </a:r>
        </a:p>
      </dgm:t>
    </dgm:pt>
    <dgm:pt modelId="{A55CE60E-7E98-4AED-9CAA-96CE6B4DD08F}" type="parTrans" cxnId="{73928DA7-7543-4E50-9CA2-D57837AA447F}">
      <dgm:prSet/>
      <dgm:spPr/>
      <dgm:t>
        <a:bodyPr/>
        <a:lstStyle/>
        <a:p>
          <a:endParaRPr lang="en-US"/>
        </a:p>
      </dgm:t>
    </dgm:pt>
    <dgm:pt modelId="{A1B26652-2CC9-45F1-AB3B-99D96A258723}" type="sibTrans" cxnId="{73928DA7-7543-4E50-9CA2-D57837AA447F}">
      <dgm:prSet/>
      <dgm:spPr/>
      <dgm:t>
        <a:bodyPr/>
        <a:lstStyle/>
        <a:p>
          <a:endParaRPr lang="en-US"/>
        </a:p>
      </dgm:t>
    </dgm:pt>
    <dgm:pt modelId="{A6571289-26C8-4A23-9226-1543DDC4206F}">
      <dgm:prSet/>
      <dgm:spPr/>
      <dgm:t>
        <a:bodyPr/>
        <a:lstStyle/>
        <a:p>
          <a:r>
            <a:rPr lang="en-US"/>
            <a:t>You CANNOT be just Valencia College and online school, this is considered Home Schooling, and you would need to withdraw from Harmony High to complete this combination.</a:t>
          </a:r>
        </a:p>
      </dgm:t>
    </dgm:pt>
    <dgm:pt modelId="{B9FA919F-8B24-43E8-A66B-3418B3868F66}" type="parTrans" cxnId="{44E5768E-B863-4311-929C-AADC652E427D}">
      <dgm:prSet/>
      <dgm:spPr/>
      <dgm:t>
        <a:bodyPr/>
        <a:lstStyle/>
        <a:p>
          <a:endParaRPr lang="en-US"/>
        </a:p>
      </dgm:t>
    </dgm:pt>
    <dgm:pt modelId="{2EE630A0-1EAB-4B6A-A932-EABD2D62B163}" type="sibTrans" cxnId="{44E5768E-B863-4311-929C-AADC652E427D}">
      <dgm:prSet/>
      <dgm:spPr/>
      <dgm:t>
        <a:bodyPr/>
        <a:lstStyle/>
        <a:p>
          <a:endParaRPr lang="en-US"/>
        </a:p>
      </dgm:t>
    </dgm:pt>
    <dgm:pt modelId="{10C5E1FE-1258-4EF4-A825-ED788ED3169C}" type="pres">
      <dgm:prSet presAssocID="{920F999C-EE85-4669-A74A-E762BD4B4C6C}" presName="linear" presStyleCnt="0">
        <dgm:presLayoutVars>
          <dgm:animLvl val="lvl"/>
          <dgm:resizeHandles val="exact"/>
        </dgm:presLayoutVars>
      </dgm:prSet>
      <dgm:spPr/>
    </dgm:pt>
    <dgm:pt modelId="{686ACCE3-404C-40EF-9CFD-F6C86480A76E}" type="pres">
      <dgm:prSet presAssocID="{2B3D299E-21BE-46C6-B616-000E0FBE5014}" presName="parentText" presStyleLbl="node1" presStyleIdx="0" presStyleCnt="3">
        <dgm:presLayoutVars>
          <dgm:chMax val="0"/>
          <dgm:bulletEnabled val="1"/>
        </dgm:presLayoutVars>
      </dgm:prSet>
      <dgm:spPr/>
    </dgm:pt>
    <dgm:pt modelId="{2E4AF6CC-2B75-45E1-B6D6-4EDEFD60E31C}" type="pres">
      <dgm:prSet presAssocID="{CFD82D99-D0A3-4513-BDB4-A2F293B05815}" presName="spacer" presStyleCnt="0"/>
      <dgm:spPr/>
    </dgm:pt>
    <dgm:pt modelId="{E26932EA-9D56-4B13-9D9C-05709FCFD14D}" type="pres">
      <dgm:prSet presAssocID="{2644DF64-D863-4ADB-9D63-3DCDFDEEE04C}" presName="parentText" presStyleLbl="node1" presStyleIdx="1" presStyleCnt="3">
        <dgm:presLayoutVars>
          <dgm:chMax val="0"/>
          <dgm:bulletEnabled val="1"/>
        </dgm:presLayoutVars>
      </dgm:prSet>
      <dgm:spPr/>
    </dgm:pt>
    <dgm:pt modelId="{D1A3E21D-15D5-46DD-9EBB-87926709F4A8}" type="pres">
      <dgm:prSet presAssocID="{90D2EB8C-6C5C-41D6-8181-F141C096794C}" presName="spacer" presStyleCnt="0"/>
      <dgm:spPr/>
    </dgm:pt>
    <dgm:pt modelId="{A99F3846-284E-41AE-ABCA-9C3C1DF690BD}" type="pres">
      <dgm:prSet presAssocID="{CC69D21D-A97A-4EF6-BBAF-6BBCC7878A80}" presName="parentText" presStyleLbl="node1" presStyleIdx="2" presStyleCnt="3">
        <dgm:presLayoutVars>
          <dgm:chMax val="0"/>
          <dgm:bulletEnabled val="1"/>
        </dgm:presLayoutVars>
      </dgm:prSet>
      <dgm:spPr/>
    </dgm:pt>
    <dgm:pt modelId="{D4EEEB8F-8287-4D92-8C20-A79FB8E2CF28}" type="pres">
      <dgm:prSet presAssocID="{CC69D21D-A97A-4EF6-BBAF-6BBCC7878A80}" presName="childText" presStyleLbl="revTx" presStyleIdx="0" presStyleCnt="1">
        <dgm:presLayoutVars>
          <dgm:bulletEnabled val="1"/>
        </dgm:presLayoutVars>
      </dgm:prSet>
      <dgm:spPr/>
    </dgm:pt>
  </dgm:ptLst>
  <dgm:cxnLst>
    <dgm:cxn modelId="{52C3600D-755E-4A17-9423-9448EB0EAA1C}" type="presOf" srcId="{587A82DD-F62B-4A64-A5CD-363ED3C6C577}" destId="{D4EEEB8F-8287-4D92-8C20-A79FB8E2CF28}" srcOrd="0" destOrd="1" presId="urn:microsoft.com/office/officeart/2005/8/layout/vList2"/>
    <dgm:cxn modelId="{BD14990F-532B-4256-8FF4-2F63BFB25EAD}" srcId="{920F999C-EE85-4669-A74A-E762BD4B4C6C}" destId="{2644DF64-D863-4ADB-9D63-3DCDFDEEE04C}" srcOrd="1" destOrd="0" parTransId="{2FA10EA0-173B-4415-96F5-0D6EF74C6E89}" sibTransId="{90D2EB8C-6C5C-41D6-8181-F141C096794C}"/>
    <dgm:cxn modelId="{4956AB19-A724-472B-AA19-5269F8916335}" type="presOf" srcId="{920F999C-EE85-4669-A74A-E762BD4B4C6C}" destId="{10C5E1FE-1258-4EF4-A825-ED788ED3169C}" srcOrd="0" destOrd="0" presId="urn:microsoft.com/office/officeart/2005/8/layout/vList2"/>
    <dgm:cxn modelId="{EB797327-0C1C-4663-A543-22B44C4413B6}" srcId="{CC69D21D-A97A-4EF6-BBAF-6BBCC7878A80}" destId="{2AAEFC0E-2176-4D8E-A08F-014191FD9A2F}" srcOrd="0" destOrd="0" parTransId="{366910A1-A8F3-4BA8-B8EE-8E60C19A0EC9}" sibTransId="{3F451BC2-FD06-42A6-AD94-6D8F90531065}"/>
    <dgm:cxn modelId="{6FD37D29-7108-4238-8F60-70ADEEBE1251}" type="presOf" srcId="{2644DF64-D863-4ADB-9D63-3DCDFDEEE04C}" destId="{E26932EA-9D56-4B13-9D9C-05709FCFD14D}" srcOrd="0" destOrd="0" presId="urn:microsoft.com/office/officeart/2005/8/layout/vList2"/>
    <dgm:cxn modelId="{CDA62E38-76A1-4A2A-97D3-EC93A895C76C}" type="presOf" srcId="{A6571289-26C8-4A23-9226-1543DDC4206F}" destId="{D4EEEB8F-8287-4D92-8C20-A79FB8E2CF28}" srcOrd="0" destOrd="3" presId="urn:microsoft.com/office/officeart/2005/8/layout/vList2"/>
    <dgm:cxn modelId="{1617005A-E218-42F3-B26C-E018D60FA315}" type="presOf" srcId="{518CE461-6961-46F1-BFA5-1B266074EBB1}" destId="{D4EEEB8F-8287-4D92-8C20-A79FB8E2CF28}" srcOrd="0" destOrd="2" presId="urn:microsoft.com/office/officeart/2005/8/layout/vList2"/>
    <dgm:cxn modelId="{0FE80E84-656D-44CD-879D-E08A5DD62658}" type="presOf" srcId="{2B3D299E-21BE-46C6-B616-000E0FBE5014}" destId="{686ACCE3-404C-40EF-9CFD-F6C86480A76E}" srcOrd="0" destOrd="0" presId="urn:microsoft.com/office/officeart/2005/8/layout/vList2"/>
    <dgm:cxn modelId="{BAB29D8D-1438-4361-8BA4-BAB9D48FD156}" type="presOf" srcId="{2AAEFC0E-2176-4D8E-A08F-014191FD9A2F}" destId="{D4EEEB8F-8287-4D92-8C20-A79FB8E2CF28}" srcOrd="0" destOrd="0" presId="urn:microsoft.com/office/officeart/2005/8/layout/vList2"/>
    <dgm:cxn modelId="{44E5768E-B863-4311-929C-AADC652E427D}" srcId="{CC69D21D-A97A-4EF6-BBAF-6BBCC7878A80}" destId="{A6571289-26C8-4A23-9226-1543DDC4206F}" srcOrd="3" destOrd="0" parTransId="{B9FA919F-8B24-43E8-A66B-3418B3868F66}" sibTransId="{2EE630A0-1EAB-4B6A-A932-EABD2D62B163}"/>
    <dgm:cxn modelId="{73928DA7-7543-4E50-9CA2-D57837AA447F}" srcId="{CC69D21D-A97A-4EF6-BBAF-6BBCC7878A80}" destId="{518CE461-6961-46F1-BFA5-1B266074EBB1}" srcOrd="2" destOrd="0" parTransId="{A55CE60E-7E98-4AED-9CAA-96CE6B4DD08F}" sibTransId="{A1B26652-2CC9-45F1-AB3B-99D96A258723}"/>
    <dgm:cxn modelId="{5DF75BBE-2446-4934-B902-E8929B0B2C88}" srcId="{920F999C-EE85-4669-A74A-E762BD4B4C6C}" destId="{2B3D299E-21BE-46C6-B616-000E0FBE5014}" srcOrd="0" destOrd="0" parTransId="{EDE23ECD-6962-4C87-9DA0-1EA4F5BE71AF}" sibTransId="{CFD82D99-D0A3-4513-BDB4-A2F293B05815}"/>
    <dgm:cxn modelId="{BB91B2C1-4829-4CED-8698-7986DB01B5B8}" srcId="{CC69D21D-A97A-4EF6-BBAF-6BBCC7878A80}" destId="{587A82DD-F62B-4A64-A5CD-363ED3C6C577}" srcOrd="1" destOrd="0" parTransId="{FDAFD5DC-9991-498F-B541-CE91425CDE0D}" sibTransId="{2866C4B2-EDFA-4651-A626-2159AC2C5490}"/>
    <dgm:cxn modelId="{9F9E4CC8-3EE3-4D4A-8A5C-C1E15D013C45}" type="presOf" srcId="{CC69D21D-A97A-4EF6-BBAF-6BBCC7878A80}" destId="{A99F3846-284E-41AE-ABCA-9C3C1DF690BD}" srcOrd="0" destOrd="0" presId="urn:microsoft.com/office/officeart/2005/8/layout/vList2"/>
    <dgm:cxn modelId="{E41394FC-BAF1-4CF2-93DA-119121F81B77}" srcId="{920F999C-EE85-4669-A74A-E762BD4B4C6C}" destId="{CC69D21D-A97A-4EF6-BBAF-6BBCC7878A80}" srcOrd="2" destOrd="0" parTransId="{CBFEADEB-2849-49DD-8C29-ED715CC0DBFA}" sibTransId="{399C9D88-035A-48B3-B2A0-A9E4B7E9A520}"/>
    <dgm:cxn modelId="{1E818C22-8914-41F9-B053-49D2C61B2676}" type="presParOf" srcId="{10C5E1FE-1258-4EF4-A825-ED788ED3169C}" destId="{686ACCE3-404C-40EF-9CFD-F6C86480A76E}" srcOrd="0" destOrd="0" presId="urn:microsoft.com/office/officeart/2005/8/layout/vList2"/>
    <dgm:cxn modelId="{5C7C1351-D79D-417E-8D76-BEEEF5B179EE}" type="presParOf" srcId="{10C5E1FE-1258-4EF4-A825-ED788ED3169C}" destId="{2E4AF6CC-2B75-45E1-B6D6-4EDEFD60E31C}" srcOrd="1" destOrd="0" presId="urn:microsoft.com/office/officeart/2005/8/layout/vList2"/>
    <dgm:cxn modelId="{4B1C5EDC-F690-4E6C-977A-57CFF81C59D4}" type="presParOf" srcId="{10C5E1FE-1258-4EF4-A825-ED788ED3169C}" destId="{E26932EA-9D56-4B13-9D9C-05709FCFD14D}" srcOrd="2" destOrd="0" presId="urn:microsoft.com/office/officeart/2005/8/layout/vList2"/>
    <dgm:cxn modelId="{0BF7470B-CE16-4890-B71D-512B9C6670A6}" type="presParOf" srcId="{10C5E1FE-1258-4EF4-A825-ED788ED3169C}" destId="{D1A3E21D-15D5-46DD-9EBB-87926709F4A8}" srcOrd="3" destOrd="0" presId="urn:microsoft.com/office/officeart/2005/8/layout/vList2"/>
    <dgm:cxn modelId="{4BC90995-AA19-4962-AA27-8573B4AF547B}" type="presParOf" srcId="{10C5E1FE-1258-4EF4-A825-ED788ED3169C}" destId="{A99F3846-284E-41AE-ABCA-9C3C1DF690BD}" srcOrd="4" destOrd="0" presId="urn:microsoft.com/office/officeart/2005/8/layout/vList2"/>
    <dgm:cxn modelId="{E6FB3EA1-058F-43E9-8823-9041C9905032}" type="presParOf" srcId="{10C5E1FE-1258-4EF4-A825-ED788ED3169C}" destId="{D4EEEB8F-8287-4D92-8C20-A79FB8E2CF2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E18F3-B2C5-496B-9A50-120F2CE58B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BE0056-11B5-4ADD-A73B-4B76CB64CFCC}">
      <dgm:prSet/>
      <dgm:spPr/>
      <dgm:t>
        <a:bodyPr/>
        <a:lstStyle/>
        <a:p>
          <a:r>
            <a:rPr lang="en-US"/>
            <a:t>If you become a full time Dual Enrollment student, 4 classes at Valencia College and None at Harmony High School, it is your responsibility to make an appointment with your School Counselor to complete a credit check each semester.  Your DE Student Detailed Schedule will not be approved without a meeting.</a:t>
          </a:r>
        </a:p>
      </dgm:t>
    </dgm:pt>
    <dgm:pt modelId="{65E2F845-B1F2-4104-97A7-36B6A8047E61}" type="parTrans" cxnId="{A3CCD391-3F03-4D17-ACBE-752662561FD0}">
      <dgm:prSet/>
      <dgm:spPr/>
      <dgm:t>
        <a:bodyPr/>
        <a:lstStyle/>
        <a:p>
          <a:endParaRPr lang="en-US"/>
        </a:p>
      </dgm:t>
    </dgm:pt>
    <dgm:pt modelId="{B14F9CFE-7745-442C-906B-E74E283C1C9F}" type="sibTrans" cxnId="{A3CCD391-3F03-4D17-ACBE-752662561FD0}">
      <dgm:prSet/>
      <dgm:spPr/>
      <dgm:t>
        <a:bodyPr/>
        <a:lstStyle/>
        <a:p>
          <a:endParaRPr lang="en-US"/>
        </a:p>
      </dgm:t>
    </dgm:pt>
    <dgm:pt modelId="{2EC13373-411D-47E3-A343-D0F18D37A7DE}">
      <dgm:prSet/>
      <dgm:spPr/>
      <dgm:t>
        <a:bodyPr/>
        <a:lstStyle/>
        <a:p>
          <a:r>
            <a:rPr lang="en-US"/>
            <a:t>A Student MUST maintain a 3.0 high school GPA and a 2.0 Valencia College GPA to remain in the program.  If the high school GPA goes below the 3.0 your School Counselor will alert Dual Enrollment for removal from the program.</a:t>
          </a:r>
        </a:p>
      </dgm:t>
    </dgm:pt>
    <dgm:pt modelId="{B9FFAE01-B373-403D-851E-D85A7E305061}" type="parTrans" cxnId="{867AFBE8-3297-44D9-9E7F-DE6E61177034}">
      <dgm:prSet/>
      <dgm:spPr/>
      <dgm:t>
        <a:bodyPr/>
        <a:lstStyle/>
        <a:p>
          <a:endParaRPr lang="en-US"/>
        </a:p>
      </dgm:t>
    </dgm:pt>
    <dgm:pt modelId="{CE0C4034-F3F3-46B7-B2E9-848F81877BB8}" type="sibTrans" cxnId="{867AFBE8-3297-44D9-9E7F-DE6E61177034}">
      <dgm:prSet/>
      <dgm:spPr/>
      <dgm:t>
        <a:bodyPr/>
        <a:lstStyle/>
        <a:p>
          <a:endParaRPr lang="en-US"/>
        </a:p>
      </dgm:t>
    </dgm:pt>
    <dgm:pt modelId="{6136D162-E131-45ED-ABB9-A4E43A6C913C}">
      <dgm:prSet/>
      <dgm:spPr/>
      <dgm:t>
        <a:bodyPr/>
        <a:lstStyle/>
        <a:p>
          <a:r>
            <a:rPr lang="en-US"/>
            <a:t>Failure to maintain good standing could impact future ability to earn scholarships, financial aid and even loans after high school.</a:t>
          </a:r>
        </a:p>
      </dgm:t>
    </dgm:pt>
    <dgm:pt modelId="{2A218EC6-415F-423B-9A6D-E915046B52DF}" type="parTrans" cxnId="{4D8CB091-1FC9-4A48-851B-7CC4EB311702}">
      <dgm:prSet/>
      <dgm:spPr/>
      <dgm:t>
        <a:bodyPr/>
        <a:lstStyle/>
        <a:p>
          <a:endParaRPr lang="en-US"/>
        </a:p>
      </dgm:t>
    </dgm:pt>
    <dgm:pt modelId="{C08F48A8-9408-453E-9A6F-38692670513A}" type="sibTrans" cxnId="{4D8CB091-1FC9-4A48-851B-7CC4EB311702}">
      <dgm:prSet/>
      <dgm:spPr/>
      <dgm:t>
        <a:bodyPr/>
        <a:lstStyle/>
        <a:p>
          <a:endParaRPr lang="en-US"/>
        </a:p>
      </dgm:t>
    </dgm:pt>
    <dgm:pt modelId="{F93E135E-060D-4D95-947F-DF079C745241}">
      <dgm:prSet/>
      <dgm:spPr/>
      <dgm:t>
        <a:bodyPr/>
        <a:lstStyle/>
        <a:p>
          <a:r>
            <a:rPr lang="en-US"/>
            <a:t>If you are planning on earning your AA degree, you MUST meet with a Valencia DE Academic Advisor to check graduation status and apply for graduation through your Valencia ATLAS account.  Failure to do this could prevent you from earning your AA degree.</a:t>
          </a:r>
        </a:p>
      </dgm:t>
    </dgm:pt>
    <dgm:pt modelId="{B2307BA5-7DD8-486A-951F-EDC6DB65DC30}" type="parTrans" cxnId="{6CC6A498-912A-4F67-A0E0-17C5455AD01E}">
      <dgm:prSet/>
      <dgm:spPr/>
      <dgm:t>
        <a:bodyPr/>
        <a:lstStyle/>
        <a:p>
          <a:endParaRPr lang="en-US"/>
        </a:p>
      </dgm:t>
    </dgm:pt>
    <dgm:pt modelId="{A0839DA5-CB2A-408B-BAE9-4B64F3FB2E04}" type="sibTrans" cxnId="{6CC6A498-912A-4F67-A0E0-17C5455AD01E}">
      <dgm:prSet/>
      <dgm:spPr/>
      <dgm:t>
        <a:bodyPr/>
        <a:lstStyle/>
        <a:p>
          <a:endParaRPr lang="en-US"/>
        </a:p>
      </dgm:t>
    </dgm:pt>
    <dgm:pt modelId="{63CC9F55-5371-4CA8-8414-01617ADC24C7}" type="pres">
      <dgm:prSet presAssocID="{103E18F3-B2C5-496B-9A50-120F2CE58BF9}" presName="root" presStyleCnt="0">
        <dgm:presLayoutVars>
          <dgm:dir/>
          <dgm:resizeHandles val="exact"/>
        </dgm:presLayoutVars>
      </dgm:prSet>
      <dgm:spPr/>
    </dgm:pt>
    <dgm:pt modelId="{AE5967A3-29DB-46F2-9673-A685A9F75C85}" type="pres">
      <dgm:prSet presAssocID="{F6BE0056-11B5-4ADD-A73B-4B76CB64CFCC}" presName="compNode" presStyleCnt="0"/>
      <dgm:spPr/>
    </dgm:pt>
    <dgm:pt modelId="{0E39FA92-39EA-42AC-84DD-6EDFE8A9E7CB}" type="pres">
      <dgm:prSet presAssocID="{F6BE0056-11B5-4ADD-A73B-4B76CB64CFCC}" presName="bgRect" presStyleLbl="bgShp" presStyleIdx="0" presStyleCnt="4"/>
      <dgm:spPr/>
    </dgm:pt>
    <dgm:pt modelId="{F1738932-F274-4358-9F70-88F34DFE77AF}" type="pres">
      <dgm:prSet presAssocID="{F6BE0056-11B5-4ADD-A73B-4B76CB64CF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31D8F19F-E34E-4E10-AEAB-67AE3094A092}" type="pres">
      <dgm:prSet presAssocID="{F6BE0056-11B5-4ADD-A73B-4B76CB64CFCC}" presName="spaceRect" presStyleCnt="0"/>
      <dgm:spPr/>
    </dgm:pt>
    <dgm:pt modelId="{FD3C8F24-D4BA-4851-8429-685F0E80BE82}" type="pres">
      <dgm:prSet presAssocID="{F6BE0056-11B5-4ADD-A73B-4B76CB64CFCC}" presName="parTx" presStyleLbl="revTx" presStyleIdx="0" presStyleCnt="4">
        <dgm:presLayoutVars>
          <dgm:chMax val="0"/>
          <dgm:chPref val="0"/>
        </dgm:presLayoutVars>
      </dgm:prSet>
      <dgm:spPr/>
    </dgm:pt>
    <dgm:pt modelId="{E4B32BD2-8E8A-470F-A246-56CC13B4EBAD}" type="pres">
      <dgm:prSet presAssocID="{B14F9CFE-7745-442C-906B-E74E283C1C9F}" presName="sibTrans" presStyleCnt="0"/>
      <dgm:spPr/>
    </dgm:pt>
    <dgm:pt modelId="{154B981E-CF1B-4972-90E9-0ACB0894B854}" type="pres">
      <dgm:prSet presAssocID="{2EC13373-411D-47E3-A343-D0F18D37A7DE}" presName="compNode" presStyleCnt="0"/>
      <dgm:spPr/>
    </dgm:pt>
    <dgm:pt modelId="{E819587A-4215-49EF-A47F-C32CCF3E4CAD}" type="pres">
      <dgm:prSet presAssocID="{2EC13373-411D-47E3-A343-D0F18D37A7DE}" presName="bgRect" presStyleLbl="bgShp" presStyleIdx="1" presStyleCnt="4"/>
      <dgm:spPr/>
    </dgm:pt>
    <dgm:pt modelId="{468E0739-864E-44BF-8F80-398C68CB1444}" type="pres">
      <dgm:prSet presAssocID="{2EC13373-411D-47E3-A343-D0F18D37A7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A4C069C-BB13-4354-A39F-6AB32A021DF5}" type="pres">
      <dgm:prSet presAssocID="{2EC13373-411D-47E3-A343-D0F18D37A7DE}" presName="spaceRect" presStyleCnt="0"/>
      <dgm:spPr/>
    </dgm:pt>
    <dgm:pt modelId="{AD60F3B4-CA1F-487A-833C-71335818E2F4}" type="pres">
      <dgm:prSet presAssocID="{2EC13373-411D-47E3-A343-D0F18D37A7DE}" presName="parTx" presStyleLbl="revTx" presStyleIdx="1" presStyleCnt="4">
        <dgm:presLayoutVars>
          <dgm:chMax val="0"/>
          <dgm:chPref val="0"/>
        </dgm:presLayoutVars>
      </dgm:prSet>
      <dgm:spPr/>
    </dgm:pt>
    <dgm:pt modelId="{0C6D4A0C-D376-438E-BF26-BB1CC2BF0023}" type="pres">
      <dgm:prSet presAssocID="{CE0C4034-F3F3-46B7-B2E9-848F81877BB8}" presName="sibTrans" presStyleCnt="0"/>
      <dgm:spPr/>
    </dgm:pt>
    <dgm:pt modelId="{ED778DE6-AE49-4FE6-9D7C-B1C39FA3A09D}" type="pres">
      <dgm:prSet presAssocID="{6136D162-E131-45ED-ABB9-A4E43A6C913C}" presName="compNode" presStyleCnt="0"/>
      <dgm:spPr/>
    </dgm:pt>
    <dgm:pt modelId="{4464F672-8951-403F-9015-1AF5F7D2EA96}" type="pres">
      <dgm:prSet presAssocID="{6136D162-E131-45ED-ABB9-A4E43A6C913C}" presName="bgRect" presStyleLbl="bgShp" presStyleIdx="2" presStyleCnt="4"/>
      <dgm:spPr/>
    </dgm:pt>
    <dgm:pt modelId="{902C819E-4154-4018-A409-D456FA68766D}" type="pres">
      <dgm:prSet presAssocID="{6136D162-E131-45ED-ABB9-A4E43A6C91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35A6F865-3D17-4EC5-AC97-A79561B6C139}" type="pres">
      <dgm:prSet presAssocID="{6136D162-E131-45ED-ABB9-A4E43A6C913C}" presName="spaceRect" presStyleCnt="0"/>
      <dgm:spPr/>
    </dgm:pt>
    <dgm:pt modelId="{8E14359E-E1BF-4E2E-95AF-C251019714D8}" type="pres">
      <dgm:prSet presAssocID="{6136D162-E131-45ED-ABB9-A4E43A6C913C}" presName="parTx" presStyleLbl="revTx" presStyleIdx="2" presStyleCnt="4">
        <dgm:presLayoutVars>
          <dgm:chMax val="0"/>
          <dgm:chPref val="0"/>
        </dgm:presLayoutVars>
      </dgm:prSet>
      <dgm:spPr/>
    </dgm:pt>
    <dgm:pt modelId="{9AA9CAE0-5518-4BEE-9D31-BC61AAACEEA3}" type="pres">
      <dgm:prSet presAssocID="{C08F48A8-9408-453E-9A6F-38692670513A}" presName="sibTrans" presStyleCnt="0"/>
      <dgm:spPr/>
    </dgm:pt>
    <dgm:pt modelId="{84B644F9-CE95-48ED-B040-761CFC4CC899}" type="pres">
      <dgm:prSet presAssocID="{F93E135E-060D-4D95-947F-DF079C745241}" presName="compNode" presStyleCnt="0"/>
      <dgm:spPr/>
    </dgm:pt>
    <dgm:pt modelId="{8F2321A7-1A15-415C-8D8D-889676A5862F}" type="pres">
      <dgm:prSet presAssocID="{F93E135E-060D-4D95-947F-DF079C745241}" presName="bgRect" presStyleLbl="bgShp" presStyleIdx="3" presStyleCnt="4"/>
      <dgm:spPr/>
    </dgm:pt>
    <dgm:pt modelId="{78BA9908-0D18-439E-848E-C4419A5B3276}" type="pres">
      <dgm:prSet presAssocID="{F93E135E-060D-4D95-947F-DF079C7452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19C88228-D228-4E31-BDE1-1C48795A3F5E}" type="pres">
      <dgm:prSet presAssocID="{F93E135E-060D-4D95-947F-DF079C745241}" presName="spaceRect" presStyleCnt="0"/>
      <dgm:spPr/>
    </dgm:pt>
    <dgm:pt modelId="{14A71710-2EE6-4D39-9D55-0A04EBD80406}" type="pres">
      <dgm:prSet presAssocID="{F93E135E-060D-4D95-947F-DF079C745241}" presName="parTx" presStyleLbl="revTx" presStyleIdx="3" presStyleCnt="4">
        <dgm:presLayoutVars>
          <dgm:chMax val="0"/>
          <dgm:chPref val="0"/>
        </dgm:presLayoutVars>
      </dgm:prSet>
      <dgm:spPr/>
    </dgm:pt>
  </dgm:ptLst>
  <dgm:cxnLst>
    <dgm:cxn modelId="{AD14264D-5D97-4494-B928-462B5A25BD19}" type="presOf" srcId="{6136D162-E131-45ED-ABB9-A4E43A6C913C}" destId="{8E14359E-E1BF-4E2E-95AF-C251019714D8}" srcOrd="0" destOrd="0" presId="urn:microsoft.com/office/officeart/2018/2/layout/IconVerticalSolidList"/>
    <dgm:cxn modelId="{DC5C2759-0A30-43CD-9CA9-607ED665CD0D}" type="presOf" srcId="{F6BE0056-11B5-4ADD-A73B-4B76CB64CFCC}" destId="{FD3C8F24-D4BA-4851-8429-685F0E80BE82}" srcOrd="0" destOrd="0" presId="urn:microsoft.com/office/officeart/2018/2/layout/IconVerticalSolidList"/>
    <dgm:cxn modelId="{966F2590-30CC-4659-81C0-24601EA9F79E}" type="presOf" srcId="{F93E135E-060D-4D95-947F-DF079C745241}" destId="{14A71710-2EE6-4D39-9D55-0A04EBD80406}" srcOrd="0" destOrd="0" presId="urn:microsoft.com/office/officeart/2018/2/layout/IconVerticalSolidList"/>
    <dgm:cxn modelId="{4D8CB091-1FC9-4A48-851B-7CC4EB311702}" srcId="{103E18F3-B2C5-496B-9A50-120F2CE58BF9}" destId="{6136D162-E131-45ED-ABB9-A4E43A6C913C}" srcOrd="2" destOrd="0" parTransId="{2A218EC6-415F-423B-9A6D-E915046B52DF}" sibTransId="{C08F48A8-9408-453E-9A6F-38692670513A}"/>
    <dgm:cxn modelId="{A3CCD391-3F03-4D17-ACBE-752662561FD0}" srcId="{103E18F3-B2C5-496B-9A50-120F2CE58BF9}" destId="{F6BE0056-11B5-4ADD-A73B-4B76CB64CFCC}" srcOrd="0" destOrd="0" parTransId="{65E2F845-B1F2-4104-97A7-36B6A8047E61}" sibTransId="{B14F9CFE-7745-442C-906B-E74E283C1C9F}"/>
    <dgm:cxn modelId="{6CC6A498-912A-4F67-A0E0-17C5455AD01E}" srcId="{103E18F3-B2C5-496B-9A50-120F2CE58BF9}" destId="{F93E135E-060D-4D95-947F-DF079C745241}" srcOrd="3" destOrd="0" parTransId="{B2307BA5-7DD8-486A-951F-EDC6DB65DC30}" sibTransId="{A0839DA5-CB2A-408B-BAE9-4B64F3FB2E04}"/>
    <dgm:cxn modelId="{06D1BE9E-6A39-4D7F-B195-A166D63B23CA}" type="presOf" srcId="{2EC13373-411D-47E3-A343-D0F18D37A7DE}" destId="{AD60F3B4-CA1F-487A-833C-71335818E2F4}" srcOrd="0" destOrd="0" presId="urn:microsoft.com/office/officeart/2018/2/layout/IconVerticalSolidList"/>
    <dgm:cxn modelId="{11F8A4A8-EB8A-43A8-A8E3-896448934996}" type="presOf" srcId="{103E18F3-B2C5-496B-9A50-120F2CE58BF9}" destId="{63CC9F55-5371-4CA8-8414-01617ADC24C7}" srcOrd="0" destOrd="0" presId="urn:microsoft.com/office/officeart/2018/2/layout/IconVerticalSolidList"/>
    <dgm:cxn modelId="{867AFBE8-3297-44D9-9E7F-DE6E61177034}" srcId="{103E18F3-B2C5-496B-9A50-120F2CE58BF9}" destId="{2EC13373-411D-47E3-A343-D0F18D37A7DE}" srcOrd="1" destOrd="0" parTransId="{B9FFAE01-B373-403D-851E-D85A7E305061}" sibTransId="{CE0C4034-F3F3-46B7-B2E9-848F81877BB8}"/>
    <dgm:cxn modelId="{A78F0074-A8BE-4177-8857-30A6E8169940}" type="presParOf" srcId="{63CC9F55-5371-4CA8-8414-01617ADC24C7}" destId="{AE5967A3-29DB-46F2-9673-A685A9F75C85}" srcOrd="0" destOrd="0" presId="urn:microsoft.com/office/officeart/2018/2/layout/IconVerticalSolidList"/>
    <dgm:cxn modelId="{6F2CF08F-A98A-418F-A73E-7C452BC73798}" type="presParOf" srcId="{AE5967A3-29DB-46F2-9673-A685A9F75C85}" destId="{0E39FA92-39EA-42AC-84DD-6EDFE8A9E7CB}" srcOrd="0" destOrd="0" presId="urn:microsoft.com/office/officeart/2018/2/layout/IconVerticalSolidList"/>
    <dgm:cxn modelId="{E2E228FC-6037-432E-9EBC-1EB610F83DB6}" type="presParOf" srcId="{AE5967A3-29DB-46F2-9673-A685A9F75C85}" destId="{F1738932-F274-4358-9F70-88F34DFE77AF}" srcOrd="1" destOrd="0" presId="urn:microsoft.com/office/officeart/2018/2/layout/IconVerticalSolidList"/>
    <dgm:cxn modelId="{EEDA5AAB-39B1-4759-9808-CEDEC44027AF}" type="presParOf" srcId="{AE5967A3-29DB-46F2-9673-A685A9F75C85}" destId="{31D8F19F-E34E-4E10-AEAB-67AE3094A092}" srcOrd="2" destOrd="0" presId="urn:microsoft.com/office/officeart/2018/2/layout/IconVerticalSolidList"/>
    <dgm:cxn modelId="{55F8EFD1-4000-47D7-A3D4-BAB3F9998DC2}" type="presParOf" srcId="{AE5967A3-29DB-46F2-9673-A685A9F75C85}" destId="{FD3C8F24-D4BA-4851-8429-685F0E80BE82}" srcOrd="3" destOrd="0" presId="urn:microsoft.com/office/officeart/2018/2/layout/IconVerticalSolidList"/>
    <dgm:cxn modelId="{9F08C00B-9F16-430D-A44D-E53A09CA4B35}" type="presParOf" srcId="{63CC9F55-5371-4CA8-8414-01617ADC24C7}" destId="{E4B32BD2-8E8A-470F-A246-56CC13B4EBAD}" srcOrd="1" destOrd="0" presId="urn:microsoft.com/office/officeart/2018/2/layout/IconVerticalSolidList"/>
    <dgm:cxn modelId="{86271752-903B-47AA-A3C1-0EF36B59323C}" type="presParOf" srcId="{63CC9F55-5371-4CA8-8414-01617ADC24C7}" destId="{154B981E-CF1B-4972-90E9-0ACB0894B854}" srcOrd="2" destOrd="0" presId="urn:microsoft.com/office/officeart/2018/2/layout/IconVerticalSolidList"/>
    <dgm:cxn modelId="{503587B6-8D33-46D7-AAA3-DEA27897D127}" type="presParOf" srcId="{154B981E-CF1B-4972-90E9-0ACB0894B854}" destId="{E819587A-4215-49EF-A47F-C32CCF3E4CAD}" srcOrd="0" destOrd="0" presId="urn:microsoft.com/office/officeart/2018/2/layout/IconVerticalSolidList"/>
    <dgm:cxn modelId="{917DDC67-ACD7-4DE3-8004-E6D80875A134}" type="presParOf" srcId="{154B981E-CF1B-4972-90E9-0ACB0894B854}" destId="{468E0739-864E-44BF-8F80-398C68CB1444}" srcOrd="1" destOrd="0" presId="urn:microsoft.com/office/officeart/2018/2/layout/IconVerticalSolidList"/>
    <dgm:cxn modelId="{98C3064C-38BC-4A19-A15C-7391B4D7EF26}" type="presParOf" srcId="{154B981E-CF1B-4972-90E9-0ACB0894B854}" destId="{AA4C069C-BB13-4354-A39F-6AB32A021DF5}" srcOrd="2" destOrd="0" presId="urn:microsoft.com/office/officeart/2018/2/layout/IconVerticalSolidList"/>
    <dgm:cxn modelId="{84616361-5DAD-450C-8516-4ED67000487A}" type="presParOf" srcId="{154B981E-CF1B-4972-90E9-0ACB0894B854}" destId="{AD60F3B4-CA1F-487A-833C-71335818E2F4}" srcOrd="3" destOrd="0" presId="urn:microsoft.com/office/officeart/2018/2/layout/IconVerticalSolidList"/>
    <dgm:cxn modelId="{27EBF569-5129-4FE9-A0A7-28DA2C1A0F1D}" type="presParOf" srcId="{63CC9F55-5371-4CA8-8414-01617ADC24C7}" destId="{0C6D4A0C-D376-438E-BF26-BB1CC2BF0023}" srcOrd="3" destOrd="0" presId="urn:microsoft.com/office/officeart/2018/2/layout/IconVerticalSolidList"/>
    <dgm:cxn modelId="{D0548D55-EAAB-435F-83CC-6E34C4A75A86}" type="presParOf" srcId="{63CC9F55-5371-4CA8-8414-01617ADC24C7}" destId="{ED778DE6-AE49-4FE6-9D7C-B1C39FA3A09D}" srcOrd="4" destOrd="0" presId="urn:microsoft.com/office/officeart/2018/2/layout/IconVerticalSolidList"/>
    <dgm:cxn modelId="{C2F204BA-4861-49F6-8B6D-C31CDD830C39}" type="presParOf" srcId="{ED778DE6-AE49-4FE6-9D7C-B1C39FA3A09D}" destId="{4464F672-8951-403F-9015-1AF5F7D2EA96}" srcOrd="0" destOrd="0" presId="urn:microsoft.com/office/officeart/2018/2/layout/IconVerticalSolidList"/>
    <dgm:cxn modelId="{E52A5583-CCF0-41E9-8F18-8DCC54FAB488}" type="presParOf" srcId="{ED778DE6-AE49-4FE6-9D7C-B1C39FA3A09D}" destId="{902C819E-4154-4018-A409-D456FA68766D}" srcOrd="1" destOrd="0" presId="urn:microsoft.com/office/officeart/2018/2/layout/IconVerticalSolidList"/>
    <dgm:cxn modelId="{09DAEEEC-6E36-4EF2-B2F6-3B0AD0106DE1}" type="presParOf" srcId="{ED778DE6-AE49-4FE6-9D7C-B1C39FA3A09D}" destId="{35A6F865-3D17-4EC5-AC97-A79561B6C139}" srcOrd="2" destOrd="0" presId="urn:microsoft.com/office/officeart/2018/2/layout/IconVerticalSolidList"/>
    <dgm:cxn modelId="{851357A4-2F15-43D3-BDF3-A2CB098FFAEA}" type="presParOf" srcId="{ED778DE6-AE49-4FE6-9D7C-B1C39FA3A09D}" destId="{8E14359E-E1BF-4E2E-95AF-C251019714D8}" srcOrd="3" destOrd="0" presId="urn:microsoft.com/office/officeart/2018/2/layout/IconVerticalSolidList"/>
    <dgm:cxn modelId="{A19BAEDF-8849-4EC1-9C17-C4074EF55108}" type="presParOf" srcId="{63CC9F55-5371-4CA8-8414-01617ADC24C7}" destId="{9AA9CAE0-5518-4BEE-9D31-BC61AAACEEA3}" srcOrd="5" destOrd="0" presId="urn:microsoft.com/office/officeart/2018/2/layout/IconVerticalSolidList"/>
    <dgm:cxn modelId="{14A65C22-C5D0-49C9-8880-371E1D199A97}" type="presParOf" srcId="{63CC9F55-5371-4CA8-8414-01617ADC24C7}" destId="{84B644F9-CE95-48ED-B040-761CFC4CC899}" srcOrd="6" destOrd="0" presId="urn:microsoft.com/office/officeart/2018/2/layout/IconVerticalSolidList"/>
    <dgm:cxn modelId="{6E8095E4-8BAA-4133-BEF1-561264EEE655}" type="presParOf" srcId="{84B644F9-CE95-48ED-B040-761CFC4CC899}" destId="{8F2321A7-1A15-415C-8D8D-889676A5862F}" srcOrd="0" destOrd="0" presId="urn:microsoft.com/office/officeart/2018/2/layout/IconVerticalSolidList"/>
    <dgm:cxn modelId="{4A27E497-BD1F-4C75-8DAE-6BCF8C1F2FC2}" type="presParOf" srcId="{84B644F9-CE95-48ED-B040-761CFC4CC899}" destId="{78BA9908-0D18-439E-848E-C4419A5B3276}" srcOrd="1" destOrd="0" presId="urn:microsoft.com/office/officeart/2018/2/layout/IconVerticalSolidList"/>
    <dgm:cxn modelId="{0B81C21A-3AFA-4B6C-8001-6AF950A72A91}" type="presParOf" srcId="{84B644F9-CE95-48ED-B040-761CFC4CC899}" destId="{19C88228-D228-4E31-BDE1-1C48795A3F5E}" srcOrd="2" destOrd="0" presId="urn:microsoft.com/office/officeart/2018/2/layout/IconVerticalSolidList"/>
    <dgm:cxn modelId="{131BC55E-9AF6-4909-A98F-D9CECF383686}" type="presParOf" srcId="{84B644F9-CE95-48ED-B040-761CFC4CC899}" destId="{14A71710-2EE6-4D39-9D55-0A04EBD804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ACCE3-404C-40EF-9CFD-F6C86480A76E}">
      <dsp:nvSpPr>
        <dsp:cNvPr id="0" name=""/>
        <dsp:cNvSpPr/>
      </dsp:nvSpPr>
      <dsp:spPr>
        <a:xfrm>
          <a:off x="0" y="57852"/>
          <a:ext cx="10830641" cy="9476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you drop a Dual Enrollment course, you must alert your School Counselor.  If you do not do this could restrict the courses taken the next semester.  Dropping a course may mean an additional course at the High School.</a:t>
          </a:r>
        </a:p>
      </dsp:txBody>
      <dsp:txXfrm>
        <a:off x="46263" y="104115"/>
        <a:ext cx="10738115" cy="855173"/>
      </dsp:txXfrm>
    </dsp:sp>
    <dsp:sp modelId="{E26932EA-9D56-4B13-9D9C-05709FCFD14D}">
      <dsp:nvSpPr>
        <dsp:cNvPr id="0" name=""/>
        <dsp:cNvSpPr/>
      </dsp:nvSpPr>
      <dsp:spPr>
        <a:xfrm>
          <a:off x="0" y="1057392"/>
          <a:ext cx="10830641" cy="9476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Two (2) Withdrawals within your Valencia College transcript will mean removal from the program and could negatively impact your financial aid in the future.</a:t>
          </a:r>
        </a:p>
      </dsp:txBody>
      <dsp:txXfrm>
        <a:off x="46263" y="1103655"/>
        <a:ext cx="10738115" cy="855173"/>
      </dsp:txXfrm>
    </dsp:sp>
    <dsp:sp modelId="{A99F3846-284E-41AE-ABCA-9C3C1DF690BD}">
      <dsp:nvSpPr>
        <dsp:cNvPr id="0" name=""/>
        <dsp:cNvSpPr/>
      </dsp:nvSpPr>
      <dsp:spPr>
        <a:xfrm>
          <a:off x="0" y="2056931"/>
          <a:ext cx="10830641" cy="9476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Must be completing 3 credits each semester.  These credits can be completed in 3 different scenarios:</a:t>
          </a:r>
        </a:p>
      </dsp:txBody>
      <dsp:txXfrm>
        <a:off x="46263" y="2103194"/>
        <a:ext cx="10738115" cy="855173"/>
      </dsp:txXfrm>
    </dsp:sp>
    <dsp:sp modelId="{D4EEEB8F-8287-4D92-8C20-A79FB8E2CF28}">
      <dsp:nvSpPr>
        <dsp:cNvPr id="0" name=""/>
        <dsp:cNvSpPr/>
      </dsp:nvSpPr>
      <dsp:spPr>
        <a:xfrm>
          <a:off x="0" y="3004631"/>
          <a:ext cx="10830641" cy="109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87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All Courses at Valencia College  - 4 Classes is considered full time</a:t>
          </a:r>
        </a:p>
        <a:p>
          <a:pPr marL="114300" lvl="1" indent="-114300" algn="l" defTabSz="622300">
            <a:lnSpc>
              <a:spcPct val="90000"/>
            </a:lnSpc>
            <a:spcBef>
              <a:spcPct val="0"/>
            </a:spcBef>
            <a:spcAft>
              <a:spcPct val="20000"/>
            </a:spcAft>
            <a:buChar char="•"/>
          </a:pPr>
          <a:r>
            <a:rPr lang="en-US" sz="1400" kern="1200"/>
            <a:t>Combination of Valencia College and Harmony High School</a:t>
          </a:r>
        </a:p>
        <a:p>
          <a:pPr marL="114300" lvl="1" indent="-114300" algn="l" defTabSz="622300">
            <a:lnSpc>
              <a:spcPct val="90000"/>
            </a:lnSpc>
            <a:spcBef>
              <a:spcPct val="0"/>
            </a:spcBef>
            <a:spcAft>
              <a:spcPct val="20000"/>
            </a:spcAft>
            <a:buChar char="•"/>
          </a:pPr>
          <a:r>
            <a:rPr lang="en-US" sz="1400" kern="1200"/>
            <a:t>Combination of Valencia College, Harmony High School and online</a:t>
          </a:r>
        </a:p>
        <a:p>
          <a:pPr marL="114300" lvl="1" indent="-114300" algn="l" defTabSz="622300">
            <a:lnSpc>
              <a:spcPct val="90000"/>
            </a:lnSpc>
            <a:spcBef>
              <a:spcPct val="0"/>
            </a:spcBef>
            <a:spcAft>
              <a:spcPct val="20000"/>
            </a:spcAft>
            <a:buChar char="•"/>
          </a:pPr>
          <a:r>
            <a:rPr lang="en-US" sz="1400" kern="1200"/>
            <a:t>You CANNOT be just Valencia College and online school, this is considered Home Schooling, and you would need to withdraw from Harmony High to complete this combination.</a:t>
          </a:r>
        </a:p>
      </dsp:txBody>
      <dsp:txXfrm>
        <a:off x="0" y="3004631"/>
        <a:ext cx="10830641" cy="1099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9FA92-39EA-42AC-84DD-6EDFE8A9E7CB}">
      <dsp:nvSpPr>
        <dsp:cNvPr id="0" name=""/>
        <dsp:cNvSpPr/>
      </dsp:nvSpPr>
      <dsp:spPr>
        <a:xfrm>
          <a:off x="0" y="1778"/>
          <a:ext cx="10830641" cy="9014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38932-F274-4358-9F70-88F34DFE77AF}">
      <dsp:nvSpPr>
        <dsp:cNvPr id="0" name=""/>
        <dsp:cNvSpPr/>
      </dsp:nvSpPr>
      <dsp:spPr>
        <a:xfrm>
          <a:off x="272703" y="204615"/>
          <a:ext cx="495823" cy="4958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3C8F24-D4BA-4851-8429-685F0E80BE82}">
      <dsp:nvSpPr>
        <dsp:cNvPr id="0" name=""/>
        <dsp:cNvSpPr/>
      </dsp:nvSpPr>
      <dsp:spPr>
        <a:xfrm>
          <a:off x="1041229" y="1778"/>
          <a:ext cx="9789411" cy="90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09" tIns="95409" rIns="95409" bIns="95409" numCol="1" spcCol="1270" anchor="ctr" anchorCtr="0">
          <a:noAutofit/>
        </a:bodyPr>
        <a:lstStyle/>
        <a:p>
          <a:pPr marL="0" lvl="0" indent="0" algn="l" defTabSz="711200">
            <a:lnSpc>
              <a:spcPct val="90000"/>
            </a:lnSpc>
            <a:spcBef>
              <a:spcPct val="0"/>
            </a:spcBef>
            <a:spcAft>
              <a:spcPct val="35000"/>
            </a:spcAft>
            <a:buNone/>
          </a:pPr>
          <a:r>
            <a:rPr lang="en-US" sz="1600" kern="1200"/>
            <a:t>If you become a full time Dual Enrollment student, 4 classes at Valencia College and None at Harmony High School, it is your responsibility to make an appointment with your School Counselor to complete a credit check each semester.  Your DE Student Detailed Schedule will not be approved without a meeting.</a:t>
          </a:r>
        </a:p>
      </dsp:txBody>
      <dsp:txXfrm>
        <a:off x="1041229" y="1778"/>
        <a:ext cx="9789411" cy="901497"/>
      </dsp:txXfrm>
    </dsp:sp>
    <dsp:sp modelId="{E819587A-4215-49EF-A47F-C32CCF3E4CAD}">
      <dsp:nvSpPr>
        <dsp:cNvPr id="0" name=""/>
        <dsp:cNvSpPr/>
      </dsp:nvSpPr>
      <dsp:spPr>
        <a:xfrm>
          <a:off x="0" y="1128650"/>
          <a:ext cx="10830641" cy="9014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E0739-864E-44BF-8F80-398C68CB1444}">
      <dsp:nvSpPr>
        <dsp:cNvPr id="0" name=""/>
        <dsp:cNvSpPr/>
      </dsp:nvSpPr>
      <dsp:spPr>
        <a:xfrm>
          <a:off x="272703" y="1331487"/>
          <a:ext cx="495823" cy="4958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60F3B4-CA1F-487A-833C-71335818E2F4}">
      <dsp:nvSpPr>
        <dsp:cNvPr id="0" name=""/>
        <dsp:cNvSpPr/>
      </dsp:nvSpPr>
      <dsp:spPr>
        <a:xfrm>
          <a:off x="1041229" y="1128650"/>
          <a:ext cx="9789411" cy="90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09" tIns="95409" rIns="95409" bIns="95409" numCol="1" spcCol="1270" anchor="ctr" anchorCtr="0">
          <a:noAutofit/>
        </a:bodyPr>
        <a:lstStyle/>
        <a:p>
          <a:pPr marL="0" lvl="0" indent="0" algn="l" defTabSz="711200">
            <a:lnSpc>
              <a:spcPct val="90000"/>
            </a:lnSpc>
            <a:spcBef>
              <a:spcPct val="0"/>
            </a:spcBef>
            <a:spcAft>
              <a:spcPct val="35000"/>
            </a:spcAft>
            <a:buNone/>
          </a:pPr>
          <a:r>
            <a:rPr lang="en-US" sz="1600" kern="1200"/>
            <a:t>A Student MUST maintain a 3.0 high school GPA and a 2.0 Valencia College GPA to remain in the program.  If the high school GPA goes below the 3.0 your School Counselor will alert Dual Enrollment for removal from the program.</a:t>
          </a:r>
        </a:p>
      </dsp:txBody>
      <dsp:txXfrm>
        <a:off x="1041229" y="1128650"/>
        <a:ext cx="9789411" cy="901497"/>
      </dsp:txXfrm>
    </dsp:sp>
    <dsp:sp modelId="{4464F672-8951-403F-9015-1AF5F7D2EA96}">
      <dsp:nvSpPr>
        <dsp:cNvPr id="0" name=""/>
        <dsp:cNvSpPr/>
      </dsp:nvSpPr>
      <dsp:spPr>
        <a:xfrm>
          <a:off x="0" y="2255523"/>
          <a:ext cx="10830641" cy="90149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C819E-4154-4018-A409-D456FA68766D}">
      <dsp:nvSpPr>
        <dsp:cNvPr id="0" name=""/>
        <dsp:cNvSpPr/>
      </dsp:nvSpPr>
      <dsp:spPr>
        <a:xfrm>
          <a:off x="272703" y="2458360"/>
          <a:ext cx="495823" cy="4958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14359E-E1BF-4E2E-95AF-C251019714D8}">
      <dsp:nvSpPr>
        <dsp:cNvPr id="0" name=""/>
        <dsp:cNvSpPr/>
      </dsp:nvSpPr>
      <dsp:spPr>
        <a:xfrm>
          <a:off x="1041229" y="2255523"/>
          <a:ext cx="9789411" cy="90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09" tIns="95409" rIns="95409" bIns="95409" numCol="1" spcCol="1270" anchor="ctr" anchorCtr="0">
          <a:noAutofit/>
        </a:bodyPr>
        <a:lstStyle/>
        <a:p>
          <a:pPr marL="0" lvl="0" indent="0" algn="l" defTabSz="711200">
            <a:lnSpc>
              <a:spcPct val="90000"/>
            </a:lnSpc>
            <a:spcBef>
              <a:spcPct val="0"/>
            </a:spcBef>
            <a:spcAft>
              <a:spcPct val="35000"/>
            </a:spcAft>
            <a:buNone/>
          </a:pPr>
          <a:r>
            <a:rPr lang="en-US" sz="1600" kern="1200"/>
            <a:t>Failure to maintain good standing could impact future ability to earn scholarships, financial aid and even loans after high school.</a:t>
          </a:r>
        </a:p>
      </dsp:txBody>
      <dsp:txXfrm>
        <a:off x="1041229" y="2255523"/>
        <a:ext cx="9789411" cy="901497"/>
      </dsp:txXfrm>
    </dsp:sp>
    <dsp:sp modelId="{8F2321A7-1A15-415C-8D8D-889676A5862F}">
      <dsp:nvSpPr>
        <dsp:cNvPr id="0" name=""/>
        <dsp:cNvSpPr/>
      </dsp:nvSpPr>
      <dsp:spPr>
        <a:xfrm>
          <a:off x="0" y="3382395"/>
          <a:ext cx="10830641" cy="90149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A9908-0D18-439E-848E-C4419A5B3276}">
      <dsp:nvSpPr>
        <dsp:cNvPr id="0" name=""/>
        <dsp:cNvSpPr/>
      </dsp:nvSpPr>
      <dsp:spPr>
        <a:xfrm>
          <a:off x="272703" y="3585232"/>
          <a:ext cx="495823" cy="4958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A71710-2EE6-4D39-9D55-0A04EBD80406}">
      <dsp:nvSpPr>
        <dsp:cNvPr id="0" name=""/>
        <dsp:cNvSpPr/>
      </dsp:nvSpPr>
      <dsp:spPr>
        <a:xfrm>
          <a:off x="1041229" y="3382395"/>
          <a:ext cx="9789411" cy="901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09" tIns="95409" rIns="95409" bIns="95409" numCol="1" spcCol="1270" anchor="ctr" anchorCtr="0">
          <a:noAutofit/>
        </a:bodyPr>
        <a:lstStyle/>
        <a:p>
          <a:pPr marL="0" lvl="0" indent="0" algn="l" defTabSz="711200">
            <a:lnSpc>
              <a:spcPct val="90000"/>
            </a:lnSpc>
            <a:spcBef>
              <a:spcPct val="0"/>
            </a:spcBef>
            <a:spcAft>
              <a:spcPct val="35000"/>
            </a:spcAft>
            <a:buNone/>
          </a:pPr>
          <a:r>
            <a:rPr lang="en-US" sz="1600" kern="1200"/>
            <a:t>If you are planning on earning your AA degree, you MUST meet with a Valencia DE Academic Advisor to check graduation status and apply for graduation through your Valencia ATLAS account.  Failure to do this could prevent you from earning your AA degree.</a:t>
          </a:r>
        </a:p>
      </dsp:txBody>
      <dsp:txXfrm>
        <a:off x="1041229" y="3382395"/>
        <a:ext cx="9789411" cy="9014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637B58-87C1-446D-BDA9-B06F4BCF778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517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7537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149369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8AB70BE-1769-45B8-85A6-0C837432C7E6}"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extLst>
      <p:ext uri="{BB962C8B-B14F-4D97-AF65-F5344CB8AC3E}">
        <p14:creationId xmlns:p14="http://schemas.microsoft.com/office/powerpoint/2010/main" val="381647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pPr/>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04837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979436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37B58-87C1-446D-BDA9-B06F4BCF7782}" type="datetimeFigureOut">
              <a:rPr lang="en-US" smtClean="0"/>
              <a:pPr/>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pPr/>
              <a:t>‹#›</a:t>
            </a:fld>
            <a:endParaRPr lang="en-US"/>
          </a:p>
        </p:txBody>
      </p:sp>
    </p:spTree>
    <p:extLst>
      <p:ext uri="{BB962C8B-B14F-4D97-AF65-F5344CB8AC3E}">
        <p14:creationId xmlns:p14="http://schemas.microsoft.com/office/powerpoint/2010/main" val="203040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37B58-87C1-446D-BDA9-B06F4BCF778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43097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32637B58-87C1-446D-BDA9-B06F4BCF7782}" type="datetimeFigureOut">
              <a:rPr lang="en-US" smtClean="0"/>
              <a:t>11/14/2024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428152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37B58-87C1-446D-BDA9-B06F4BCF778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77349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37B58-87C1-446D-BDA9-B06F4BCF7782}"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2558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37B58-87C1-446D-BDA9-B06F4BCF7782}"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4098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37B58-87C1-446D-BDA9-B06F4BCF7782}"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90621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37B58-87C1-446D-BDA9-B06F4BCF7782}"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65569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2637B58-87C1-446D-BDA9-B06F4BCF7782}"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460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42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37B58-87C1-446D-BDA9-B06F4BCF7782}"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63238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2637B58-87C1-446D-BDA9-B06F4BCF7782}" type="datetimeFigureOut">
              <a:rPr lang="en-US" smtClean="0"/>
              <a:pPr/>
              <a:t>11/14/2024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59784973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valenciacollege.edu/admissions/dual-enrollment/approved-course-list.php" TargetMode="External"/><Relationship Id="rId2" Type="http://schemas.openxmlformats.org/officeDocument/2006/relationships/hyperlink" Target="https://www.osceolaschools.net/Page/10487" TargetMode="External"/><Relationship Id="rId1" Type="http://schemas.openxmlformats.org/officeDocument/2006/relationships/slideLayout" Target="../slideLayouts/slideLayout2.xml"/><Relationship Id="rId5" Type="http://schemas.openxmlformats.org/officeDocument/2006/relationships/hyperlink" Target="https://www.osceolaschools.net/cms/lib/FL50000609/Centricity/Domain/140/How%20to%20Save%20a%20PDF%20for%20your%20SDS_24-25.pdf" TargetMode="External"/><Relationship Id="rId4" Type="http://schemas.openxmlformats.org/officeDocument/2006/relationships/hyperlink" Target="https://catalog.valenciacollege.edu/degrees/associateinarts/degreepathway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valenciacollege.edu/academics/calend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8CC7-56A1-A712-ACF7-05F5EFA6A192}"/>
              </a:ext>
            </a:extLst>
          </p:cNvPr>
          <p:cNvSpPr>
            <a:spLocks noGrp="1"/>
          </p:cNvSpPr>
          <p:nvPr>
            <p:ph type="ctrTitle"/>
          </p:nvPr>
        </p:nvSpPr>
        <p:spPr>
          <a:xfrm>
            <a:off x="599090" y="2742465"/>
            <a:ext cx="6091766" cy="1373070"/>
          </a:xfrm>
        </p:spPr>
        <p:txBody>
          <a:bodyPr/>
          <a:lstStyle/>
          <a:p>
            <a:pPr algn="ctr"/>
            <a:r>
              <a:rPr lang="en-US" dirty="0"/>
              <a:t>Dual Enrollment</a:t>
            </a:r>
            <a:br>
              <a:rPr lang="en-US" dirty="0"/>
            </a:br>
            <a:r>
              <a:rPr lang="en-US" dirty="0"/>
              <a:t>Next Steps</a:t>
            </a:r>
          </a:p>
        </p:txBody>
      </p:sp>
      <p:sp>
        <p:nvSpPr>
          <p:cNvPr id="3" name="Subtitle 2">
            <a:extLst>
              <a:ext uri="{FF2B5EF4-FFF2-40B4-BE49-F238E27FC236}">
                <a16:creationId xmlns:a16="http://schemas.microsoft.com/office/drawing/2014/main" id="{0CB78AA9-980C-B851-8ABE-3F634E4E49DA}"/>
              </a:ext>
            </a:extLst>
          </p:cNvPr>
          <p:cNvSpPr>
            <a:spLocks noGrp="1"/>
          </p:cNvSpPr>
          <p:nvPr>
            <p:ph type="subTitle" idx="1"/>
          </p:nvPr>
        </p:nvSpPr>
        <p:spPr>
          <a:xfrm>
            <a:off x="680322" y="4394039"/>
            <a:ext cx="5121388" cy="1117687"/>
          </a:xfrm>
        </p:spPr>
        <p:txBody>
          <a:bodyPr/>
          <a:lstStyle/>
          <a:p>
            <a:r>
              <a:rPr lang="en-US" dirty="0"/>
              <a:t>CONGRATULATIONS ON BEING ACCEPTED</a:t>
            </a:r>
          </a:p>
          <a:p>
            <a:pPr algn="ctr"/>
            <a:r>
              <a:rPr lang="en-US" dirty="0"/>
              <a:t>TO THE SPRING 2025 SEMESTER!!</a:t>
            </a:r>
          </a:p>
        </p:txBody>
      </p:sp>
      <p:pic>
        <p:nvPicPr>
          <p:cNvPr id="4" name="Picture 3" descr="Pen placed on top of a signature line">
            <a:extLst>
              <a:ext uri="{FF2B5EF4-FFF2-40B4-BE49-F238E27FC236}">
                <a16:creationId xmlns:a16="http://schemas.microsoft.com/office/drawing/2014/main" id="{A16CB973-084D-6E1D-FD3F-FE1F5C5E275F}"/>
              </a:ext>
            </a:extLst>
          </p:cNvPr>
          <p:cNvPicPr>
            <a:picLocks noChangeAspect="1"/>
          </p:cNvPicPr>
          <p:nvPr/>
        </p:nvPicPr>
        <p:blipFill>
          <a:blip r:embed="rId2"/>
          <a:srcRect l="54180" r="4286" b="-1"/>
          <a:stretch/>
        </p:blipFill>
        <p:spPr>
          <a:xfrm>
            <a:off x="7924800" y="10"/>
            <a:ext cx="4267200" cy="6857990"/>
          </a:xfrm>
          <a:prstGeom prst="rect">
            <a:avLst/>
          </a:prstGeom>
        </p:spPr>
      </p:pic>
    </p:spTree>
    <p:extLst>
      <p:ext uri="{BB962C8B-B14F-4D97-AF65-F5344CB8AC3E}">
        <p14:creationId xmlns:p14="http://schemas.microsoft.com/office/powerpoint/2010/main" val="10550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2" name="Picture 11">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E667E0-58A0-52B6-63B4-510CAEB64CDC}"/>
              </a:ext>
            </a:extLst>
          </p:cNvPr>
          <p:cNvSpPr>
            <a:spLocks noGrp="1"/>
          </p:cNvSpPr>
          <p:nvPr>
            <p:ph type="title"/>
          </p:nvPr>
        </p:nvSpPr>
        <p:spPr>
          <a:xfrm>
            <a:off x="680321" y="753228"/>
            <a:ext cx="4136123" cy="1080938"/>
          </a:xfrm>
        </p:spPr>
        <p:txBody>
          <a:bodyPr>
            <a:normAutofit/>
          </a:bodyPr>
          <a:lstStyle/>
          <a:p>
            <a:r>
              <a:rPr lang="en-US" sz="2400" b="1" dirty="0">
                <a:solidFill>
                  <a:srgbClr val="FFFFFF"/>
                </a:solidFill>
              </a:rPr>
              <a:t>CONTRACT DETAILS</a:t>
            </a:r>
            <a:br>
              <a:rPr lang="en-US" sz="2400" dirty="0">
                <a:solidFill>
                  <a:srgbClr val="FFFFFF"/>
                </a:solidFill>
              </a:rPr>
            </a:br>
            <a:r>
              <a:rPr lang="en-US" sz="1800" dirty="0">
                <a:solidFill>
                  <a:srgbClr val="FFFFFF"/>
                </a:solidFill>
              </a:rPr>
              <a:t>On Back of Student Contact Sheet</a:t>
            </a:r>
            <a:br>
              <a:rPr lang="en-US" sz="1800" dirty="0">
                <a:solidFill>
                  <a:srgbClr val="FFFFFF"/>
                </a:solidFill>
              </a:rPr>
            </a:br>
            <a:r>
              <a:rPr lang="en-US" sz="1800" dirty="0">
                <a:solidFill>
                  <a:srgbClr val="FFFFFF"/>
                </a:solidFill>
              </a:rPr>
              <a:t>Must be turned into Guidance</a:t>
            </a:r>
          </a:p>
        </p:txBody>
      </p:sp>
      <p:pic>
        <p:nvPicPr>
          <p:cNvPr id="18" name="Picture 17">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A4773A5-D079-8EFD-B276-C0F8E7448F60}"/>
              </a:ext>
            </a:extLst>
          </p:cNvPr>
          <p:cNvSpPr>
            <a:spLocks noGrp="1"/>
          </p:cNvSpPr>
          <p:nvPr>
            <p:ph idx="1"/>
          </p:nvPr>
        </p:nvSpPr>
        <p:spPr>
          <a:xfrm>
            <a:off x="129309" y="2076243"/>
            <a:ext cx="4508338" cy="4688541"/>
          </a:xfrm>
        </p:spPr>
        <p:txBody>
          <a:bodyPr vert="horz" lIns="91440" tIns="45720" rIns="91440" bIns="45720" rtlCol="0" anchor="t">
            <a:normAutofit lnSpcReduction="10000"/>
          </a:bodyPr>
          <a:lstStyle/>
          <a:p>
            <a:pPr marL="285750" indent="-285750"/>
            <a:r>
              <a:rPr lang="en-US" sz="1800">
                <a:solidFill>
                  <a:srgbClr val="FFFFFF"/>
                </a:solidFill>
              </a:rPr>
              <a:t> You do not pay for books for DE classes through the Osceola County School District Bookstore on Bill Beck Blvd in Kissimmee. </a:t>
            </a:r>
            <a:endParaRPr lang="en-US">
              <a:solidFill>
                <a:srgbClr val="000000"/>
              </a:solidFill>
            </a:endParaRPr>
          </a:p>
          <a:p>
            <a:pPr>
              <a:buFont typeface="Arial" panose="05000000000000000000" pitchFamily="2" charset="2"/>
              <a:buChar char="•"/>
            </a:pPr>
            <a:r>
              <a:rPr lang="en-US" sz="1800">
                <a:solidFill>
                  <a:srgbClr val="FFFFFF"/>
                </a:solidFill>
              </a:rPr>
              <a:t>You will receive the required materials only.  Any optional books within the class that you would like, you would need to purchase.</a:t>
            </a:r>
          </a:p>
          <a:p>
            <a:pPr>
              <a:buFont typeface="Arial" panose="05000000000000000000" pitchFamily="2" charset="2"/>
              <a:buChar char="•"/>
            </a:pPr>
            <a:r>
              <a:rPr lang="en-US" sz="1800">
                <a:solidFill>
                  <a:srgbClr val="FFFFFF"/>
                </a:solidFill>
              </a:rPr>
              <a:t>All courses must start on the first day of classes at Valencia College.  Anything other than the first day of school will not be approved. </a:t>
            </a:r>
          </a:p>
          <a:p>
            <a:pPr>
              <a:buFont typeface="Arial" panose="05000000000000000000" pitchFamily="2" charset="2"/>
              <a:buChar char="•"/>
            </a:pPr>
            <a:r>
              <a:rPr lang="en-US" sz="1800">
                <a:solidFill>
                  <a:srgbClr val="FFFFFF"/>
                </a:solidFill>
              </a:rPr>
              <a:t>If you are not scheduled into a class period at Harmony High School, you cannot be on campus. If found on campus without a scheduled period, you will be scheduled into one.  This is for safety purposes.</a:t>
            </a:r>
          </a:p>
          <a:p>
            <a:pPr marL="0" indent="0">
              <a:buNone/>
            </a:pPr>
            <a:endParaRPr lang="en-US" sz="1800">
              <a:solidFill>
                <a:srgbClr val="FFFFFF"/>
              </a:solidFill>
            </a:endParaRPr>
          </a:p>
          <a:p>
            <a:pPr>
              <a:buFont typeface="Arial" panose="05000000000000000000" pitchFamily="2" charset="2"/>
              <a:buChar char="•"/>
            </a:pPr>
            <a:endParaRPr lang="en-US" sz="1400">
              <a:solidFill>
                <a:srgbClr val="FFFFFF"/>
              </a:solidFill>
            </a:endParaRPr>
          </a:p>
        </p:txBody>
      </p:sp>
      <p:sp useBgFill="1">
        <p:nvSpPr>
          <p:cNvPr id="20" name="Rectangle 19">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EAE0F2-0189-A709-6139-F5CA087C53BE}"/>
              </a:ext>
            </a:extLst>
          </p:cNvPr>
          <p:cNvPicPr>
            <a:picLocks noChangeAspect="1"/>
          </p:cNvPicPr>
          <p:nvPr/>
        </p:nvPicPr>
        <p:blipFill>
          <a:blip r:embed="rId4"/>
          <a:stretch>
            <a:fillRect/>
          </a:stretch>
        </p:blipFill>
        <p:spPr>
          <a:xfrm>
            <a:off x="5600887" y="955591"/>
            <a:ext cx="5613663" cy="4940024"/>
          </a:xfrm>
          <a:prstGeom prst="rect">
            <a:avLst/>
          </a:prstGeom>
          <a:ln>
            <a:noFill/>
          </a:ln>
          <a:effectLst/>
        </p:spPr>
      </p:pic>
    </p:spTree>
    <p:extLst>
      <p:ext uri="{BB962C8B-B14F-4D97-AF65-F5344CB8AC3E}">
        <p14:creationId xmlns:p14="http://schemas.microsoft.com/office/powerpoint/2010/main" val="253808505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30C-16D7-0053-B92C-13D9979D9684}"/>
              </a:ext>
            </a:extLst>
          </p:cNvPr>
          <p:cNvSpPr>
            <a:spLocks noGrp="1"/>
          </p:cNvSpPr>
          <p:nvPr>
            <p:ph type="title"/>
          </p:nvPr>
        </p:nvSpPr>
        <p:spPr>
          <a:xfrm>
            <a:off x="680321" y="753228"/>
            <a:ext cx="9613861" cy="1080938"/>
          </a:xfrm>
        </p:spPr>
        <p:txBody>
          <a:bodyPr>
            <a:normAutofit/>
          </a:bodyPr>
          <a:lstStyle/>
          <a:p>
            <a:r>
              <a:rPr lang="en-US"/>
              <a:t>Contract Details (cont’d)</a:t>
            </a:r>
          </a:p>
        </p:txBody>
      </p:sp>
      <p:sp>
        <p:nvSpPr>
          <p:cNvPr id="3" name="Content Placeholder 2">
            <a:extLst>
              <a:ext uri="{FF2B5EF4-FFF2-40B4-BE49-F238E27FC236}">
                <a16:creationId xmlns:a16="http://schemas.microsoft.com/office/drawing/2014/main" id="{03970D60-BBF3-C36D-A8CC-4C56EB1A33C6}"/>
              </a:ext>
            </a:extLst>
          </p:cNvPr>
          <p:cNvSpPr>
            <a:spLocks noGrp="1"/>
          </p:cNvSpPr>
          <p:nvPr>
            <p:ph idx="1"/>
          </p:nvPr>
        </p:nvSpPr>
        <p:spPr>
          <a:xfrm>
            <a:off x="680321" y="2052933"/>
            <a:ext cx="3489341" cy="4588011"/>
          </a:xfrm>
        </p:spPr>
        <p:txBody>
          <a:bodyPr>
            <a:normAutofit lnSpcReduction="10000"/>
          </a:bodyPr>
          <a:lstStyle/>
          <a:p>
            <a:r>
              <a:rPr lang="en-US" sz="1800"/>
              <a:t>Must have Student Detailed Schedule approved by your School Counselor before going to the District bookstore.  Make sure that you have an email receipt that the schedule has been sent to the bookstore.</a:t>
            </a:r>
          </a:p>
          <a:p>
            <a:r>
              <a:rPr lang="en-US" sz="1800"/>
              <a:t>Make sure you are checking the Osceola County School District Dual Enrollment page and join their REMIND, as well.</a:t>
            </a:r>
          </a:p>
          <a:p>
            <a:r>
              <a:rPr lang="en-US" sz="1800"/>
              <a:t>There are 3 REMINDS you need to join, especially full-time DE students:</a:t>
            </a:r>
          </a:p>
          <a:p>
            <a:pPr lvl="1"/>
            <a:r>
              <a:rPr lang="en-US" sz="1400"/>
              <a:t>Your Graduation Class REMIND</a:t>
            </a:r>
          </a:p>
          <a:p>
            <a:pPr lvl="1"/>
            <a:r>
              <a:rPr lang="en-US" sz="1400"/>
              <a:t>Harmony High School DE REMIND</a:t>
            </a:r>
          </a:p>
          <a:p>
            <a:pPr lvl="1"/>
            <a:r>
              <a:rPr lang="en-US" sz="1400"/>
              <a:t>SDOC DE Bookstore REMIND</a:t>
            </a:r>
            <a:endParaRPr lang="en-US" sz="1200"/>
          </a:p>
          <a:p>
            <a:endParaRPr lang="en-US" sz="1800"/>
          </a:p>
        </p:txBody>
      </p:sp>
      <p:pic>
        <p:nvPicPr>
          <p:cNvPr id="5" name="Picture 4">
            <a:extLst>
              <a:ext uri="{FF2B5EF4-FFF2-40B4-BE49-F238E27FC236}">
                <a16:creationId xmlns:a16="http://schemas.microsoft.com/office/drawing/2014/main" id="{FEA7289B-68D8-0799-2DFC-4C59ED17E8C2}"/>
              </a:ext>
            </a:extLst>
          </p:cNvPr>
          <p:cNvPicPr>
            <a:picLocks noChangeAspect="1"/>
          </p:cNvPicPr>
          <p:nvPr/>
        </p:nvPicPr>
        <p:blipFill>
          <a:blip r:embed="rId2"/>
          <a:stretch>
            <a:fillRect/>
          </a:stretch>
        </p:blipFill>
        <p:spPr>
          <a:xfrm>
            <a:off x="5098473" y="2336872"/>
            <a:ext cx="6156290" cy="376789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8413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693C-EFEA-FCB6-D955-8B7F14ADD63B}"/>
              </a:ext>
            </a:extLst>
          </p:cNvPr>
          <p:cNvSpPr>
            <a:spLocks noGrp="1"/>
          </p:cNvSpPr>
          <p:nvPr>
            <p:ph type="title"/>
          </p:nvPr>
        </p:nvSpPr>
        <p:spPr>
          <a:xfrm>
            <a:off x="680321" y="753228"/>
            <a:ext cx="9613861" cy="1080938"/>
          </a:xfrm>
        </p:spPr>
        <p:txBody>
          <a:bodyPr>
            <a:normAutofit/>
          </a:bodyPr>
          <a:lstStyle/>
          <a:p>
            <a:r>
              <a:rPr lang="en-US"/>
              <a:t>Dual Enrollment Warnings</a:t>
            </a:r>
          </a:p>
        </p:txBody>
      </p:sp>
      <p:graphicFrame>
        <p:nvGraphicFramePr>
          <p:cNvPr id="5" name="Content Placeholder 2">
            <a:extLst>
              <a:ext uri="{FF2B5EF4-FFF2-40B4-BE49-F238E27FC236}">
                <a16:creationId xmlns:a16="http://schemas.microsoft.com/office/drawing/2014/main" id="{4D28C5EF-0000-7C5E-B00D-01F339110DA1}"/>
              </a:ext>
            </a:extLst>
          </p:cNvPr>
          <p:cNvGraphicFramePr>
            <a:graphicFrameLocks noGrp="1"/>
          </p:cNvGraphicFramePr>
          <p:nvPr>
            <p:ph idx="1"/>
            <p:extLst>
              <p:ext uri="{D42A27DB-BD31-4B8C-83A1-F6EECF244321}">
                <p14:modId xmlns:p14="http://schemas.microsoft.com/office/powerpoint/2010/main" val="2558747694"/>
              </p:ext>
            </p:extLst>
          </p:nvPr>
        </p:nvGraphicFramePr>
        <p:xfrm>
          <a:off x="681037" y="2336800"/>
          <a:ext cx="10830641" cy="4161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00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775E-30D1-FD0F-EE46-38B34EEC9B7E}"/>
              </a:ext>
            </a:extLst>
          </p:cNvPr>
          <p:cNvSpPr>
            <a:spLocks noGrp="1"/>
          </p:cNvSpPr>
          <p:nvPr>
            <p:ph type="title"/>
          </p:nvPr>
        </p:nvSpPr>
        <p:spPr>
          <a:xfrm>
            <a:off x="680321" y="753228"/>
            <a:ext cx="9613861" cy="1080938"/>
          </a:xfrm>
        </p:spPr>
        <p:txBody>
          <a:bodyPr>
            <a:normAutofit/>
          </a:bodyPr>
          <a:lstStyle/>
          <a:p>
            <a:r>
              <a:rPr lang="en-US"/>
              <a:t>Dual Enrollment Warnings</a:t>
            </a:r>
          </a:p>
        </p:txBody>
      </p:sp>
      <p:graphicFrame>
        <p:nvGraphicFramePr>
          <p:cNvPr id="5" name="Content Placeholder 2">
            <a:extLst>
              <a:ext uri="{FF2B5EF4-FFF2-40B4-BE49-F238E27FC236}">
                <a16:creationId xmlns:a16="http://schemas.microsoft.com/office/drawing/2014/main" id="{C382AFD9-1A39-ABC6-334C-08B3CDC8067A}"/>
              </a:ext>
            </a:extLst>
          </p:cNvPr>
          <p:cNvGraphicFramePr>
            <a:graphicFrameLocks noGrp="1"/>
          </p:cNvGraphicFramePr>
          <p:nvPr>
            <p:ph idx="1"/>
            <p:extLst>
              <p:ext uri="{D42A27DB-BD31-4B8C-83A1-F6EECF244321}">
                <p14:modId xmlns:p14="http://schemas.microsoft.com/office/powerpoint/2010/main" val="4034067284"/>
              </p:ext>
            </p:extLst>
          </p:nvPr>
        </p:nvGraphicFramePr>
        <p:xfrm>
          <a:off x="680679" y="2170546"/>
          <a:ext cx="10830641" cy="428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069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C23B-9A80-BD6D-0F25-9578830F24D5}"/>
              </a:ext>
            </a:extLst>
          </p:cNvPr>
          <p:cNvSpPr>
            <a:spLocks noGrp="1"/>
          </p:cNvSpPr>
          <p:nvPr>
            <p:ph type="title"/>
          </p:nvPr>
        </p:nvSpPr>
        <p:spPr/>
        <p:txBody>
          <a:bodyPr/>
          <a:lstStyle/>
          <a:p>
            <a:r>
              <a:rPr lang="en-US" dirty="0"/>
              <a:t>Important Links To Remember</a:t>
            </a:r>
          </a:p>
        </p:txBody>
      </p:sp>
      <p:sp>
        <p:nvSpPr>
          <p:cNvPr id="3" name="Content Placeholder 2">
            <a:extLst>
              <a:ext uri="{FF2B5EF4-FFF2-40B4-BE49-F238E27FC236}">
                <a16:creationId xmlns:a16="http://schemas.microsoft.com/office/drawing/2014/main" id="{E4FD2948-E71F-34F2-9FAE-E1199A016A2E}"/>
              </a:ext>
            </a:extLst>
          </p:cNvPr>
          <p:cNvSpPr>
            <a:spLocks noGrp="1"/>
          </p:cNvSpPr>
          <p:nvPr>
            <p:ph idx="1"/>
          </p:nvPr>
        </p:nvSpPr>
        <p:spPr>
          <a:xfrm>
            <a:off x="458648" y="2156763"/>
            <a:ext cx="11276406" cy="4559866"/>
          </a:xfrm>
        </p:spPr>
        <p:txBody>
          <a:bodyPr vert="horz" lIns="91440" tIns="45720" rIns="91440" bIns="45720" rtlCol="0" anchor="t">
            <a:normAutofit/>
          </a:bodyPr>
          <a:lstStyle/>
          <a:p>
            <a:r>
              <a:rPr lang="en-US" dirty="0">
                <a:solidFill>
                  <a:srgbClr val="FFFFFF"/>
                </a:solidFill>
                <a:ea typeface="+mn-lt"/>
                <a:cs typeface="+mn-lt"/>
              </a:rPr>
              <a:t>Osceola County District Bookstore:  </a:t>
            </a:r>
            <a:r>
              <a:rPr lang="en-US" dirty="0">
                <a:solidFill>
                  <a:srgbClr val="FFFFFF"/>
                </a:solidFill>
                <a:ea typeface="+mn-lt"/>
                <a:cs typeface="+mn-lt"/>
                <a:hlinkClick r:id="rId2"/>
              </a:rPr>
              <a:t>Guidance Services / SDOC Dual Enrollment Bookstore</a:t>
            </a:r>
            <a:br>
              <a:rPr lang="en-US" dirty="0"/>
            </a:br>
            <a:endParaRPr lang="en-US" dirty="0"/>
          </a:p>
          <a:p>
            <a:r>
              <a:rPr lang="en-US" dirty="0">
                <a:solidFill>
                  <a:srgbClr val="FFFFFF"/>
                </a:solidFill>
                <a:ea typeface="+mn-lt"/>
                <a:cs typeface="+mn-lt"/>
              </a:rPr>
              <a:t>Valencia College Approved Courses:  </a:t>
            </a:r>
            <a:r>
              <a:rPr lang="en-US" dirty="0">
                <a:solidFill>
                  <a:srgbClr val="FFFFFF"/>
                </a:solidFill>
                <a:ea typeface="+mn-lt"/>
                <a:cs typeface="+mn-lt"/>
                <a:hlinkClick r:id="rId3"/>
              </a:rPr>
              <a:t>Dual Enrollment Course List | Valencia College</a:t>
            </a:r>
            <a:br>
              <a:rPr lang="en-US" dirty="0"/>
            </a:br>
            <a:endParaRPr lang="en-US" dirty="0"/>
          </a:p>
          <a:p>
            <a:r>
              <a:rPr lang="en-US" dirty="0">
                <a:solidFill>
                  <a:srgbClr val="FFFFFF"/>
                </a:solidFill>
                <a:ea typeface="+mn-lt"/>
                <a:cs typeface="+mn-lt"/>
              </a:rPr>
              <a:t>Valencia College Degree Pathway:  </a:t>
            </a:r>
            <a:r>
              <a:rPr lang="en-US" dirty="0">
                <a:solidFill>
                  <a:srgbClr val="FFFFFF"/>
                </a:solidFill>
                <a:ea typeface="+mn-lt"/>
                <a:cs typeface="+mn-lt"/>
                <a:hlinkClick r:id="rId4"/>
              </a:rPr>
              <a:t>Degree Pathways | Valencia College</a:t>
            </a:r>
            <a:endParaRPr lang="en-US" dirty="0">
              <a:solidFill>
                <a:srgbClr val="FFFFFF"/>
              </a:solidFill>
              <a:ea typeface="+mn-lt"/>
              <a:cs typeface="+mn-lt"/>
            </a:endParaRPr>
          </a:p>
          <a:p>
            <a:endParaRPr lang="en-US" dirty="0">
              <a:solidFill>
                <a:srgbClr val="FFFFFF"/>
              </a:solidFill>
              <a:ea typeface="+mn-lt"/>
              <a:cs typeface="+mn-lt"/>
            </a:endParaRPr>
          </a:p>
          <a:p>
            <a:r>
              <a:rPr lang="en-US" dirty="0">
                <a:solidFill>
                  <a:srgbClr val="FFFFFF"/>
                </a:solidFill>
                <a:ea typeface="+mn-lt"/>
                <a:cs typeface="+mn-lt"/>
              </a:rPr>
              <a:t>Student Detailed Schedule Directions: </a:t>
            </a:r>
            <a:r>
              <a:rPr lang="en-US" dirty="0">
                <a:hlinkClick r:id="rId5"/>
              </a:rPr>
              <a:t>How to Save a PDF for your SDS_24-25.pdf</a:t>
            </a:r>
            <a:br>
              <a:rPr lang="en-US" dirty="0"/>
            </a:br>
            <a:endParaRPr lang="en-US" dirty="0"/>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38274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D018-A2F1-EDDB-AC21-2D3B5077A01B}"/>
              </a:ext>
            </a:extLst>
          </p:cNvPr>
          <p:cNvSpPr>
            <a:spLocks noGrp="1"/>
          </p:cNvSpPr>
          <p:nvPr>
            <p:ph type="title"/>
          </p:nvPr>
        </p:nvSpPr>
        <p:spPr/>
        <p:txBody>
          <a:bodyPr/>
          <a:lstStyle/>
          <a:p>
            <a:r>
              <a:rPr lang="en-US" dirty="0"/>
              <a:t>REMIND CODES</a:t>
            </a:r>
          </a:p>
        </p:txBody>
      </p:sp>
      <p:sp>
        <p:nvSpPr>
          <p:cNvPr id="3" name="Content Placeholder 2">
            <a:extLst>
              <a:ext uri="{FF2B5EF4-FFF2-40B4-BE49-F238E27FC236}">
                <a16:creationId xmlns:a16="http://schemas.microsoft.com/office/drawing/2014/main" id="{1DCB12D3-7491-B897-9728-7E4F7A9DAF0A}"/>
              </a:ext>
            </a:extLst>
          </p:cNvPr>
          <p:cNvSpPr>
            <a:spLocks noGrp="1"/>
          </p:cNvSpPr>
          <p:nvPr>
            <p:ph idx="1"/>
          </p:nvPr>
        </p:nvSpPr>
        <p:spPr>
          <a:xfrm>
            <a:off x="680321" y="2336873"/>
            <a:ext cx="10166973" cy="3599316"/>
          </a:xfrm>
        </p:spPr>
        <p:txBody>
          <a:bodyPr/>
          <a:lstStyle/>
          <a:p>
            <a:r>
              <a:rPr lang="en-US" dirty="0"/>
              <a:t>TEXT ALL REMIND CODES TO 81010</a:t>
            </a:r>
          </a:p>
          <a:p>
            <a:r>
              <a:rPr lang="en-US" dirty="0"/>
              <a:t>Harmony High School Class REMINDS –</a:t>
            </a:r>
          </a:p>
          <a:p>
            <a:pPr lvl="1"/>
            <a:r>
              <a:rPr lang="en-US" dirty="0"/>
              <a:t>Freshman Class - @28harmony</a:t>
            </a:r>
          </a:p>
          <a:p>
            <a:pPr lvl="1"/>
            <a:r>
              <a:rPr lang="en-US" dirty="0"/>
              <a:t>Sophomore Class - @27harmony</a:t>
            </a:r>
          </a:p>
          <a:p>
            <a:pPr lvl="1"/>
            <a:r>
              <a:rPr lang="en-US" dirty="0"/>
              <a:t>Junior Class - @26hhs</a:t>
            </a:r>
          </a:p>
          <a:p>
            <a:pPr lvl="1"/>
            <a:r>
              <a:rPr lang="en-US" dirty="0"/>
              <a:t>Senior Class - @25harmony</a:t>
            </a:r>
          </a:p>
          <a:p>
            <a:r>
              <a:rPr lang="en-US" dirty="0"/>
              <a:t>Harmony High School DE REMIND - @deharmony</a:t>
            </a:r>
          </a:p>
          <a:p>
            <a:r>
              <a:rPr lang="en-US" dirty="0"/>
              <a:t>DE District Bookstore REMIND –</a:t>
            </a:r>
            <a:r>
              <a:rPr lang="en-US" sz="2000" dirty="0"/>
              <a:t> </a:t>
            </a:r>
            <a:r>
              <a:rPr lang="en-US" dirty="0"/>
              <a:t>@destu</a:t>
            </a:r>
          </a:p>
          <a:p>
            <a:endParaRPr lang="en-US" dirty="0"/>
          </a:p>
          <a:p>
            <a:endParaRPr lang="en-US" dirty="0"/>
          </a:p>
        </p:txBody>
      </p:sp>
    </p:spTree>
    <p:extLst>
      <p:ext uri="{BB962C8B-B14F-4D97-AF65-F5344CB8AC3E}">
        <p14:creationId xmlns:p14="http://schemas.microsoft.com/office/powerpoint/2010/main" val="319279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5210-14BE-EE0C-EA26-9C3DF35BDEE8}"/>
              </a:ext>
            </a:extLst>
          </p:cNvPr>
          <p:cNvSpPr>
            <a:spLocks noGrp="1"/>
          </p:cNvSpPr>
          <p:nvPr>
            <p:ph type="title"/>
          </p:nvPr>
        </p:nvSpPr>
        <p:spPr/>
        <p:txBody>
          <a:bodyPr/>
          <a:lstStyle/>
          <a:p>
            <a:r>
              <a:rPr lang="en-US"/>
              <a:t>You are accepted!!  What will happen now….</a:t>
            </a:r>
          </a:p>
        </p:txBody>
      </p:sp>
      <p:sp>
        <p:nvSpPr>
          <p:cNvPr id="3" name="Content Placeholder 2">
            <a:extLst>
              <a:ext uri="{FF2B5EF4-FFF2-40B4-BE49-F238E27FC236}">
                <a16:creationId xmlns:a16="http://schemas.microsoft.com/office/drawing/2014/main" id="{4F581DD9-765F-3057-CAA7-F89A1654DAFE}"/>
              </a:ext>
            </a:extLst>
          </p:cNvPr>
          <p:cNvSpPr>
            <a:spLocks noGrp="1"/>
          </p:cNvSpPr>
          <p:nvPr>
            <p:ph idx="1"/>
          </p:nvPr>
        </p:nvSpPr>
        <p:spPr>
          <a:xfrm>
            <a:off x="894103" y="2025036"/>
            <a:ext cx="9613861" cy="4832964"/>
          </a:xfrm>
        </p:spPr>
        <p:txBody>
          <a:bodyPr vert="horz" lIns="91440" tIns="45720" rIns="91440" bIns="45720" rtlCol="0" anchor="t">
            <a:normAutofit/>
          </a:bodyPr>
          <a:lstStyle/>
          <a:p>
            <a:r>
              <a:rPr lang="en-US" sz="2000" dirty="0"/>
              <a:t>As a Dual Enrollment student, you must check your ATLAS email on a regular basis. Valencia and your professors will only communicate with you through this email. </a:t>
            </a:r>
          </a:p>
          <a:p>
            <a:r>
              <a:rPr lang="en-US" sz="2000" dirty="0"/>
              <a:t>Once scores are uploaded to Valencia College you will receive an acceptance email to the email on your application to create your ATLAS account.</a:t>
            </a:r>
            <a:endParaRPr lang="en-US" dirty="0"/>
          </a:p>
          <a:p>
            <a:r>
              <a:rPr lang="en-US" sz="2000" dirty="0"/>
              <a:t>Within 48 hours from creation of your ATLAS account Valencia will email you the link to access the Orientation course. </a:t>
            </a:r>
          </a:p>
          <a:p>
            <a:pPr lvl="1"/>
            <a:r>
              <a:rPr lang="en-US" dirty="0"/>
              <a:t>You will not be able to register for any classes until you complete the Orientation class, and an Orientation Hold will be placed on your account until done.</a:t>
            </a:r>
          </a:p>
          <a:p>
            <a:r>
              <a:rPr lang="en-US" sz="2000" dirty="0"/>
              <a:t>Keep checking the Registration Tab in your ATLAS account and your ATLAS email for your registration time.</a:t>
            </a:r>
            <a:endParaRPr lang="en-US" dirty="0"/>
          </a:p>
          <a:p>
            <a:endParaRPr lang="en-US"/>
          </a:p>
        </p:txBody>
      </p:sp>
    </p:spTree>
    <p:extLst>
      <p:ext uri="{BB962C8B-B14F-4D97-AF65-F5344CB8AC3E}">
        <p14:creationId xmlns:p14="http://schemas.microsoft.com/office/powerpoint/2010/main" val="329749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A18A-2767-1219-0E34-2F4CF32B5C9A}"/>
              </a:ext>
            </a:extLst>
          </p:cNvPr>
          <p:cNvSpPr>
            <a:spLocks noGrp="1"/>
          </p:cNvSpPr>
          <p:nvPr>
            <p:ph type="title"/>
          </p:nvPr>
        </p:nvSpPr>
        <p:spPr/>
        <p:txBody>
          <a:bodyPr/>
          <a:lstStyle/>
          <a:p>
            <a:r>
              <a:rPr lang="en-US"/>
              <a:t>Maintaining Eligibility for Dual Enrollment</a:t>
            </a:r>
          </a:p>
        </p:txBody>
      </p:sp>
      <p:sp>
        <p:nvSpPr>
          <p:cNvPr id="3" name="Content Placeholder 2">
            <a:extLst>
              <a:ext uri="{FF2B5EF4-FFF2-40B4-BE49-F238E27FC236}">
                <a16:creationId xmlns:a16="http://schemas.microsoft.com/office/drawing/2014/main" id="{DDABF7EB-8EEC-09C1-E53C-26246E814803}"/>
              </a:ext>
            </a:extLst>
          </p:cNvPr>
          <p:cNvSpPr>
            <a:spLocks noGrp="1"/>
          </p:cNvSpPr>
          <p:nvPr>
            <p:ph idx="1"/>
          </p:nvPr>
        </p:nvSpPr>
        <p:spPr>
          <a:xfrm>
            <a:off x="774395" y="2026429"/>
            <a:ext cx="9613861" cy="4069686"/>
          </a:xfrm>
        </p:spPr>
        <p:txBody>
          <a:bodyPr vert="horz" lIns="91440" tIns="45720" rIns="91440" bIns="45720" rtlCol="0" anchor="t">
            <a:noAutofit/>
          </a:bodyPr>
          <a:lstStyle/>
          <a:p>
            <a:pPr marL="342900" indent="-342900"/>
            <a:r>
              <a:rPr lang="en-US" sz="2000">
                <a:ea typeface="+mn-lt"/>
                <a:cs typeface="+mn-lt"/>
              </a:rPr>
              <a:t>Maintain a Valencia GPA of 2.0 or higher.</a:t>
            </a:r>
            <a:endParaRPr lang="en-US" sz="2000"/>
          </a:p>
          <a:p>
            <a:r>
              <a:rPr lang="en-US" sz="2000">
                <a:ea typeface="+mn-lt"/>
                <a:cs typeface="+mn-lt"/>
              </a:rPr>
              <a:t>If your Valencia term GPA falls below 2.0, you will be placed on academic warning. To be removed from academic warning at the end of the next term, you must achieve a minimum term and cumulative GPA of 2.0. </a:t>
            </a:r>
            <a:endParaRPr lang="en-US" sz="2000"/>
          </a:p>
          <a:p>
            <a:r>
              <a:rPr lang="en-US" sz="2000">
                <a:ea typeface="+mn-lt"/>
                <a:cs typeface="+mn-lt"/>
              </a:rPr>
              <a:t>You may only retake courses that were completed with a D, F, or W for grade forgiveness.</a:t>
            </a:r>
            <a:endParaRPr lang="en-US" sz="2000"/>
          </a:p>
          <a:p>
            <a:r>
              <a:rPr lang="en-US" sz="2000">
                <a:ea typeface="+mn-lt"/>
                <a:cs typeface="+mn-lt"/>
              </a:rPr>
              <a:t>Please be aware third attempts for Dual Enrollment courses are not permitted.</a:t>
            </a:r>
            <a:endParaRPr lang="en-US" sz="2000"/>
          </a:p>
          <a:p>
            <a:r>
              <a:rPr lang="en-US" sz="2000"/>
              <a:t>If your Valencia term GPA falls below 2.0 for two successive terms, you will be placed on academic probation resulting ineligibility to continue in the Dual Enrollment program. You may return to Valencia to pursue your educational goals after high school graduation.</a:t>
            </a:r>
          </a:p>
          <a:p>
            <a:endParaRPr lang="en-US"/>
          </a:p>
        </p:txBody>
      </p:sp>
    </p:spTree>
    <p:extLst>
      <p:ext uri="{BB962C8B-B14F-4D97-AF65-F5344CB8AC3E}">
        <p14:creationId xmlns:p14="http://schemas.microsoft.com/office/powerpoint/2010/main" val="143423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1E1C-21E3-1385-72C8-39A66D0094F6}"/>
              </a:ext>
            </a:extLst>
          </p:cNvPr>
          <p:cNvSpPr>
            <a:spLocks noGrp="1"/>
          </p:cNvSpPr>
          <p:nvPr>
            <p:ph type="title"/>
          </p:nvPr>
        </p:nvSpPr>
        <p:spPr/>
        <p:txBody>
          <a:bodyPr/>
          <a:lstStyle/>
          <a:p>
            <a:r>
              <a:rPr lang="en-US"/>
              <a:t>Maintaining Eligibility for Dual Enrollment</a:t>
            </a:r>
          </a:p>
        </p:txBody>
      </p:sp>
      <p:sp>
        <p:nvSpPr>
          <p:cNvPr id="3" name="Content Placeholder 2">
            <a:extLst>
              <a:ext uri="{FF2B5EF4-FFF2-40B4-BE49-F238E27FC236}">
                <a16:creationId xmlns:a16="http://schemas.microsoft.com/office/drawing/2014/main" id="{95039358-B523-40EB-FD48-728658B8D4ED}"/>
              </a:ext>
            </a:extLst>
          </p:cNvPr>
          <p:cNvSpPr>
            <a:spLocks noGrp="1"/>
          </p:cNvSpPr>
          <p:nvPr>
            <p:ph idx="1"/>
          </p:nvPr>
        </p:nvSpPr>
        <p:spPr/>
        <p:txBody>
          <a:bodyPr vert="horz" lIns="91440" tIns="45720" rIns="91440" bIns="45720" rtlCol="0" anchor="t">
            <a:normAutofit/>
          </a:bodyPr>
          <a:lstStyle/>
          <a:p>
            <a:r>
              <a:rPr lang="en-US" sz="2000">
                <a:solidFill>
                  <a:srgbClr val="FFFFFF"/>
                </a:solidFill>
              </a:rPr>
              <a:t>Dual Enrollment students are permitted to withdraw from one class during program participation. Stay familiar with </a:t>
            </a:r>
            <a:r>
              <a:rPr lang="en-US" sz="2000">
                <a:solidFill>
                  <a:srgbClr val="FFFFFF"/>
                </a:solidFill>
                <a:hlinkClick r:id="rId2">
                  <a:extLst>
                    <a:ext uri="{A12FA001-AC4F-418D-AE19-62706E023703}">
                      <ahyp:hlinkClr xmlns:ahyp="http://schemas.microsoft.com/office/drawing/2018/hyperlinkcolor" val="tx"/>
                    </a:ext>
                  </a:extLst>
                </a:hlinkClick>
              </a:rPr>
              <a:t>academic calendar</a:t>
            </a:r>
            <a:r>
              <a:rPr lang="en-US" sz="2000">
                <a:solidFill>
                  <a:srgbClr val="FFFFFF"/>
                </a:solidFill>
              </a:rPr>
              <a:t> for the drop and withdrawal deadlines for each term.</a:t>
            </a:r>
          </a:p>
          <a:p>
            <a:r>
              <a:rPr lang="en-US" sz="2000">
                <a:solidFill>
                  <a:srgbClr val="FFFFFF"/>
                </a:solidFill>
                <a:ea typeface="+mn-lt"/>
                <a:cs typeface="+mn-lt"/>
              </a:rPr>
              <a:t>High School Academic Standards</a:t>
            </a:r>
          </a:p>
          <a:p>
            <a:r>
              <a:rPr lang="en-US" sz="2000">
                <a:solidFill>
                  <a:srgbClr val="FFFFFF"/>
                </a:solidFill>
                <a:ea typeface="+mn-lt"/>
                <a:cs typeface="+mn-lt"/>
              </a:rPr>
              <a:t>If your high school cumulative GPA falls below a 3.0, your Dual Enrollment participation will be temporarily suspended. Your school counselor must notify the Dual Enrollment Office when your unweighted high school GPA returns to a 3.0 or higher to be reinstated.</a:t>
            </a:r>
          </a:p>
          <a:p>
            <a:r>
              <a:rPr lang="en-US" sz="2000">
                <a:solidFill>
                  <a:srgbClr val="FFFFFF"/>
                </a:solidFill>
              </a:rPr>
              <a:t>Seek Help: Valencia offers: Tutoring services, counseling services, and additional learning support resources are available to Dual Enrollment students with no cost!</a:t>
            </a:r>
          </a:p>
          <a:p>
            <a:endParaRPr lang="en-US" sz="2200">
              <a:solidFill>
                <a:srgbClr val="000000"/>
              </a:solidFill>
            </a:endParaRPr>
          </a:p>
          <a:p>
            <a:endParaRPr lang="en-US" sz="2200">
              <a:solidFill>
                <a:srgbClr val="000000"/>
              </a:solidFill>
            </a:endParaRPr>
          </a:p>
          <a:p>
            <a:endParaRPr lang="en-US" sz="2200"/>
          </a:p>
          <a:p>
            <a:endParaRPr lang="en-US"/>
          </a:p>
        </p:txBody>
      </p:sp>
    </p:spTree>
    <p:extLst>
      <p:ext uri="{BB962C8B-B14F-4D97-AF65-F5344CB8AC3E}">
        <p14:creationId xmlns:p14="http://schemas.microsoft.com/office/powerpoint/2010/main" val="50439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EAC0-C87A-1911-7113-5C77EA662894}"/>
              </a:ext>
            </a:extLst>
          </p:cNvPr>
          <p:cNvSpPr>
            <a:spLocks noGrp="1"/>
          </p:cNvSpPr>
          <p:nvPr>
            <p:ph type="title"/>
          </p:nvPr>
        </p:nvSpPr>
        <p:spPr/>
        <p:txBody>
          <a:bodyPr/>
          <a:lstStyle/>
          <a:p>
            <a:r>
              <a:rPr lang="en-US"/>
              <a:t>Registration Reminders</a:t>
            </a:r>
          </a:p>
        </p:txBody>
      </p:sp>
      <p:sp>
        <p:nvSpPr>
          <p:cNvPr id="3" name="Content Placeholder 2">
            <a:extLst>
              <a:ext uri="{FF2B5EF4-FFF2-40B4-BE49-F238E27FC236}">
                <a16:creationId xmlns:a16="http://schemas.microsoft.com/office/drawing/2014/main" id="{F7F950EE-AF14-8EAE-D19C-648BD151AC4B}"/>
              </a:ext>
            </a:extLst>
          </p:cNvPr>
          <p:cNvSpPr>
            <a:spLocks noGrp="1"/>
          </p:cNvSpPr>
          <p:nvPr>
            <p:ph idx="1"/>
          </p:nvPr>
        </p:nvSpPr>
        <p:spPr>
          <a:xfrm>
            <a:off x="680321" y="1969984"/>
            <a:ext cx="9613861" cy="3599316"/>
          </a:xfrm>
        </p:spPr>
        <p:txBody>
          <a:bodyPr vert="horz" lIns="91440" tIns="45720" rIns="91440" bIns="45720" rtlCol="0" anchor="t">
            <a:noAutofit/>
          </a:bodyPr>
          <a:lstStyle/>
          <a:p>
            <a:r>
              <a:rPr lang="en-US" sz="2000">
                <a:ea typeface="+mn-lt"/>
                <a:cs typeface="+mn-lt"/>
              </a:rPr>
              <a:t>You may take online, mixed-mode, real-time virtual, and/or on campus classes.</a:t>
            </a:r>
          </a:p>
          <a:p>
            <a:pPr lvl="1">
              <a:buFont typeface="Arial,Sans-Serif" panose="020B0604020202020204" pitchFamily="34" charset="0"/>
              <a:buChar char="•"/>
            </a:pPr>
            <a:r>
              <a:rPr lang="en-US">
                <a:ea typeface="+mn-lt"/>
                <a:cs typeface="+mn-lt"/>
              </a:rPr>
              <a:t>If you are age of 15 or younger you cannot take any courses on the Valencia College campus. </a:t>
            </a:r>
          </a:p>
          <a:p>
            <a:r>
              <a:rPr lang="en-US" sz="2000">
                <a:ea typeface="+mn-lt"/>
                <a:cs typeface="+mn-lt"/>
              </a:rPr>
              <a:t>Dual Enrollment students may register for up to 13 credits for fall and spring semesters 7 credits in the summer.</a:t>
            </a:r>
            <a:endParaRPr lang="en-US" sz="2000"/>
          </a:p>
          <a:p>
            <a:r>
              <a:rPr lang="en-US" sz="2000">
                <a:ea typeface="+mn-lt"/>
                <a:cs typeface="+mn-lt"/>
              </a:rPr>
              <a:t>As a Dual Enrollment student, you are responsible for creating your class schedule and registering via your Valencia account.</a:t>
            </a:r>
            <a:endParaRPr lang="en-US" sz="2000"/>
          </a:p>
          <a:p>
            <a:r>
              <a:rPr lang="en-US" sz="2000">
                <a:solidFill>
                  <a:srgbClr val="FFFFFF"/>
                </a:solidFill>
              </a:rPr>
              <a:t>Always</a:t>
            </a:r>
            <a:r>
              <a:rPr lang="en-US" sz="2000">
                <a:solidFill>
                  <a:srgbClr val="FFFFFF"/>
                </a:solidFill>
                <a:ea typeface="+mn-lt"/>
                <a:cs typeface="+mn-lt"/>
              </a:rPr>
              <a:t> share your Valencia schedule with your school counselor and parent/legal guardian.</a:t>
            </a:r>
            <a:endParaRPr lang="en-US" sz="2000">
              <a:solidFill>
                <a:srgbClr val="FFFFFF"/>
              </a:solidFill>
            </a:endParaRPr>
          </a:p>
          <a:p>
            <a:r>
              <a:rPr lang="en-US" sz="2000">
                <a:ea typeface="+mn-lt"/>
                <a:cs typeface="+mn-lt"/>
              </a:rPr>
              <a:t>We strongly encourage students not to exceed a total of 6 courses between Valencia College and high school.</a:t>
            </a:r>
            <a:endParaRPr lang="en-US" sz="2000"/>
          </a:p>
          <a:p>
            <a:r>
              <a:rPr lang="en-US" sz="2000"/>
              <a:t>It is helpful to do an Advanced Search so that you can choose specific class details, such as Full Term, modality, and professor.</a:t>
            </a:r>
          </a:p>
          <a:p>
            <a:endParaRPr lang="en-US"/>
          </a:p>
        </p:txBody>
      </p:sp>
    </p:spTree>
    <p:extLst>
      <p:ext uri="{BB962C8B-B14F-4D97-AF65-F5344CB8AC3E}">
        <p14:creationId xmlns:p14="http://schemas.microsoft.com/office/powerpoint/2010/main" val="36227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EAC0-C87A-1911-7113-5C77EA662894}"/>
              </a:ext>
            </a:extLst>
          </p:cNvPr>
          <p:cNvSpPr>
            <a:spLocks noGrp="1"/>
          </p:cNvSpPr>
          <p:nvPr>
            <p:ph type="title"/>
          </p:nvPr>
        </p:nvSpPr>
        <p:spPr/>
        <p:txBody>
          <a:bodyPr/>
          <a:lstStyle/>
          <a:p>
            <a:r>
              <a:rPr lang="en-US">
                <a:ea typeface="+mj-lt"/>
                <a:cs typeface="+mj-lt"/>
              </a:rPr>
              <a:t>Ineligible Courses</a:t>
            </a:r>
            <a:endParaRPr lang="en-US"/>
          </a:p>
        </p:txBody>
      </p:sp>
      <p:sp>
        <p:nvSpPr>
          <p:cNvPr id="3" name="Content Placeholder 2">
            <a:extLst>
              <a:ext uri="{FF2B5EF4-FFF2-40B4-BE49-F238E27FC236}">
                <a16:creationId xmlns:a16="http://schemas.microsoft.com/office/drawing/2014/main" id="{F7F950EE-AF14-8EAE-D19C-648BD151AC4B}"/>
              </a:ext>
            </a:extLst>
          </p:cNvPr>
          <p:cNvSpPr>
            <a:spLocks noGrp="1"/>
          </p:cNvSpPr>
          <p:nvPr>
            <p:ph idx="1"/>
          </p:nvPr>
        </p:nvSpPr>
        <p:spPr>
          <a:xfrm>
            <a:off x="680321" y="1969984"/>
            <a:ext cx="9613861" cy="3599316"/>
          </a:xfrm>
        </p:spPr>
        <p:txBody>
          <a:bodyPr vert="horz" lIns="91440" tIns="45720" rIns="91440" bIns="45720" rtlCol="0" anchor="t">
            <a:noAutofit/>
          </a:bodyPr>
          <a:lstStyle/>
          <a:p>
            <a:endParaRPr lang="en-US"/>
          </a:p>
          <a:p>
            <a:r>
              <a:rPr lang="en-US" sz="2000">
                <a:ea typeface="+mn-lt"/>
                <a:cs typeface="+mn-lt"/>
              </a:rPr>
              <a:t>As a Dual Enrollment student, you are not permitted to register for the following courses.</a:t>
            </a:r>
            <a:endParaRPr lang="en-US">
              <a:ea typeface="+mn-lt"/>
              <a:cs typeface="+mn-lt"/>
            </a:endParaRPr>
          </a:p>
          <a:p>
            <a:r>
              <a:rPr lang="en-US" sz="2000">
                <a:ea typeface="+mn-lt"/>
                <a:cs typeface="+mn-lt"/>
              </a:rPr>
              <a:t>Courses less than three (3) credit hours</a:t>
            </a:r>
            <a:endParaRPr lang="en-US"/>
          </a:p>
          <a:p>
            <a:r>
              <a:rPr lang="en-US" sz="2000">
                <a:ea typeface="+mn-lt"/>
                <a:cs typeface="+mn-lt"/>
              </a:rPr>
              <a:t>Flex start courses in fall or spring terms</a:t>
            </a:r>
            <a:endParaRPr lang="en-US"/>
          </a:p>
          <a:p>
            <a:r>
              <a:rPr lang="en-US" sz="2000">
                <a:ea typeface="+mn-lt"/>
                <a:cs typeface="+mn-lt"/>
              </a:rPr>
              <a:t>Bachelor Degree program courses</a:t>
            </a:r>
            <a:endParaRPr lang="en-US"/>
          </a:p>
          <a:p>
            <a:r>
              <a:rPr lang="en-US" sz="2000">
                <a:ea typeface="+mn-lt"/>
                <a:cs typeface="+mn-lt"/>
              </a:rPr>
              <a:t>Limited access degree programs (Nursing, Police Academy, Fire Fighter, etc.)</a:t>
            </a:r>
            <a:endParaRPr lang="en-US"/>
          </a:p>
          <a:p>
            <a:r>
              <a:rPr lang="en-US" sz="2000">
                <a:ea typeface="+mn-lt"/>
                <a:cs typeface="+mn-lt"/>
              </a:rPr>
              <a:t>Developmental/remedial or physical education courses</a:t>
            </a:r>
            <a:endParaRPr lang="en-US"/>
          </a:p>
          <a:p>
            <a:r>
              <a:rPr lang="en-US" sz="2000">
                <a:ea typeface="+mn-lt"/>
                <a:cs typeface="+mn-lt"/>
              </a:rPr>
              <a:t>Third attempts for a course</a:t>
            </a:r>
            <a:endParaRPr lang="en-US"/>
          </a:p>
          <a:p>
            <a:endParaRPr lang="en-US" sz="2000"/>
          </a:p>
        </p:txBody>
      </p:sp>
    </p:spTree>
    <p:extLst>
      <p:ext uri="{BB962C8B-B14F-4D97-AF65-F5344CB8AC3E}">
        <p14:creationId xmlns:p14="http://schemas.microsoft.com/office/powerpoint/2010/main" val="290212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1" name="Rectangle 40">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E667E0-58A0-52B6-63B4-510CAEB64CDC}"/>
              </a:ext>
            </a:extLst>
          </p:cNvPr>
          <p:cNvSpPr>
            <a:spLocks noGrp="1"/>
          </p:cNvSpPr>
          <p:nvPr>
            <p:ph type="title"/>
          </p:nvPr>
        </p:nvSpPr>
        <p:spPr>
          <a:xfrm>
            <a:off x="680321" y="753228"/>
            <a:ext cx="4136123" cy="1080938"/>
          </a:xfrm>
        </p:spPr>
        <p:txBody>
          <a:bodyPr>
            <a:normAutofit/>
          </a:bodyPr>
          <a:lstStyle/>
          <a:p>
            <a:r>
              <a:rPr lang="en-US" sz="2400"/>
              <a:t>Valencia Courses Deadline</a:t>
            </a:r>
          </a:p>
        </p:txBody>
      </p:sp>
      <p:pic>
        <p:nvPicPr>
          <p:cNvPr id="43" name="Picture 42">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A4773A5-D079-8EFD-B276-C0F8E7448F60}"/>
              </a:ext>
            </a:extLst>
          </p:cNvPr>
          <p:cNvSpPr>
            <a:spLocks noGrp="1"/>
          </p:cNvSpPr>
          <p:nvPr>
            <p:ph idx="1"/>
          </p:nvPr>
        </p:nvSpPr>
        <p:spPr>
          <a:xfrm>
            <a:off x="2988" y="1969984"/>
            <a:ext cx="4738140" cy="5010425"/>
          </a:xfrm>
        </p:spPr>
        <p:txBody>
          <a:bodyPr vert="horz" lIns="91440" tIns="45720" rIns="91440" bIns="45720" rtlCol="0" anchor="t">
            <a:noAutofit/>
          </a:bodyPr>
          <a:lstStyle/>
          <a:p>
            <a:pPr>
              <a:buFont typeface="Arial" panose="05000000000000000000" pitchFamily="2" charset="2"/>
              <a:buChar char="•"/>
            </a:pPr>
            <a:r>
              <a:rPr lang="en-US" sz="2000">
                <a:ea typeface="+mn-lt"/>
                <a:cs typeface="+mn-lt"/>
              </a:rPr>
              <a:t>You may add classes to your schedule until the first day of the start of the semester. Space is limited. </a:t>
            </a:r>
          </a:p>
          <a:p>
            <a:pPr>
              <a:buFont typeface="Arial" panose="05000000000000000000" pitchFamily="2" charset="2"/>
              <a:buChar char="•"/>
            </a:pPr>
            <a:r>
              <a:rPr lang="en-US" sz="2000">
                <a:ea typeface="+mn-lt"/>
                <a:cs typeface="+mn-lt"/>
              </a:rPr>
              <a:t>You may drop your class(es) only within the drop deadline period. Stay familiar with the important dates and deadlines on the Academic Calendar for each term. </a:t>
            </a:r>
          </a:p>
          <a:p>
            <a:pPr>
              <a:buFont typeface="Arial" panose="05000000000000000000" pitchFamily="2" charset="2"/>
              <a:buChar char="•"/>
            </a:pPr>
            <a:r>
              <a:rPr lang="en-US" sz="2000">
                <a:ea typeface="+mn-lt"/>
                <a:cs typeface="+mn-lt"/>
              </a:rPr>
              <a:t>Once the drop deadline has passed, any courses that are removed from your schedule will be a withdrawal. Dual Enrollment students are only permitted to one have withdrawal to remain eligible for the program.</a:t>
            </a:r>
            <a:endParaRPr lang="en-US"/>
          </a:p>
          <a:p>
            <a:pPr>
              <a:buFont typeface="Arial" panose="05000000000000000000" pitchFamily="2" charset="2"/>
              <a:buChar char="•"/>
            </a:pPr>
            <a:endParaRPr lang="en-US"/>
          </a:p>
          <a:p>
            <a:pPr marL="0" indent="0">
              <a:buNone/>
            </a:pPr>
            <a:endParaRPr lang="en-US" sz="1000"/>
          </a:p>
          <a:p>
            <a:pPr>
              <a:buFont typeface="Wingdings" panose="05000000000000000000" pitchFamily="2" charset="2"/>
              <a:buChar char="§"/>
            </a:pPr>
            <a:endParaRPr lang="en-US" sz="1000"/>
          </a:p>
        </p:txBody>
      </p:sp>
      <p:pic>
        <p:nvPicPr>
          <p:cNvPr id="5" name="Picture 4" descr="A group of men sitting at a table&#10;&#10;Description automatically generated">
            <a:extLst>
              <a:ext uri="{FF2B5EF4-FFF2-40B4-BE49-F238E27FC236}">
                <a16:creationId xmlns:a16="http://schemas.microsoft.com/office/drawing/2014/main" id="{25EAE0F2-0189-A709-6139-F5CA087C53BE}"/>
              </a:ext>
            </a:extLst>
          </p:cNvPr>
          <p:cNvPicPr>
            <a:picLocks noChangeAspect="1"/>
          </p:cNvPicPr>
          <p:nvPr/>
        </p:nvPicPr>
        <p:blipFill>
          <a:blip r:embed="rId4"/>
          <a:stretch>
            <a:fillRect/>
          </a:stretch>
        </p:blipFill>
        <p:spPr>
          <a:xfrm>
            <a:off x="6088722" y="386080"/>
            <a:ext cx="5105178" cy="624576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8044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C23B-9A80-BD6D-0F25-9578830F24D5}"/>
              </a:ext>
            </a:extLst>
          </p:cNvPr>
          <p:cNvSpPr>
            <a:spLocks noGrp="1"/>
          </p:cNvSpPr>
          <p:nvPr>
            <p:ph type="title"/>
          </p:nvPr>
        </p:nvSpPr>
        <p:spPr/>
        <p:txBody>
          <a:bodyPr/>
          <a:lstStyle/>
          <a:p>
            <a:r>
              <a:rPr lang="en-US"/>
              <a:t>Spring 2025 Scheduling</a:t>
            </a:r>
          </a:p>
        </p:txBody>
      </p:sp>
      <p:sp>
        <p:nvSpPr>
          <p:cNvPr id="3" name="Content Placeholder 2">
            <a:extLst>
              <a:ext uri="{FF2B5EF4-FFF2-40B4-BE49-F238E27FC236}">
                <a16:creationId xmlns:a16="http://schemas.microsoft.com/office/drawing/2014/main" id="{E4FD2948-E71F-34F2-9FAE-E1199A016A2E}"/>
              </a:ext>
            </a:extLst>
          </p:cNvPr>
          <p:cNvSpPr>
            <a:spLocks noGrp="1"/>
          </p:cNvSpPr>
          <p:nvPr>
            <p:ph idx="1"/>
          </p:nvPr>
        </p:nvSpPr>
        <p:spPr>
          <a:xfrm>
            <a:off x="458648" y="2156763"/>
            <a:ext cx="11276406" cy="4559866"/>
          </a:xfrm>
        </p:spPr>
        <p:txBody>
          <a:bodyPr vert="horz" lIns="91440" tIns="45720" rIns="91440" bIns="45720" rtlCol="0" anchor="t">
            <a:normAutofit/>
          </a:bodyPr>
          <a:lstStyle/>
          <a:p>
            <a:r>
              <a:rPr lang="en-US" dirty="0"/>
              <a:t>You cannot drop any AP/AICE or core courses that you are currently taking at Harmony High School.</a:t>
            </a:r>
          </a:p>
          <a:p>
            <a:pPr lvl="1"/>
            <a:endParaRPr lang="en-US" sz="800" dirty="0"/>
          </a:p>
          <a:p>
            <a:r>
              <a:rPr lang="en-US" dirty="0"/>
              <a:t>Must take courses within your cohort year during your freshman and sophomore years.  These are crucial academic foundation and testing years.  Students will not have the FAST Reading until 10</a:t>
            </a:r>
            <a:r>
              <a:rPr lang="en-US" baseline="30000" dirty="0"/>
              <a:t>th</a:t>
            </a:r>
            <a:r>
              <a:rPr lang="en-US" dirty="0"/>
              <a:t> grade and cannot take it sooner.</a:t>
            </a:r>
          </a:p>
          <a:p>
            <a:r>
              <a:rPr lang="en-US" dirty="0"/>
              <a:t>Must take 1 course with Dual Enrollment within 2 semesters otherwise you will be coded as inactive and must reapply.  </a:t>
            </a:r>
          </a:p>
          <a:p>
            <a:pPr>
              <a:buFont typeface="Arial,Sans-Serif" panose="020B0604020202020204" pitchFamily="34" charset="0"/>
            </a:pPr>
            <a:r>
              <a:rPr lang="en-US" dirty="0"/>
              <a:t>A recommendation is to ease into the DE program would be:</a:t>
            </a:r>
          </a:p>
          <a:p>
            <a:pPr lvl="1">
              <a:buFont typeface="Arial,Sans-Serif" panose="020B0604020202020204" pitchFamily="34" charset="0"/>
            </a:pPr>
            <a:r>
              <a:rPr lang="en-US" dirty="0"/>
              <a:t>SLS 1122: New Student Experience, a course that acclimates students to the college experience.</a:t>
            </a:r>
          </a:p>
          <a:p>
            <a:endParaRPr lang="en-US" dirty="0"/>
          </a:p>
          <a:p>
            <a:pPr marL="457200" lvl="1" indent="0">
              <a:buNone/>
            </a:pPr>
            <a:endParaRPr lang="en-US" dirty="0"/>
          </a:p>
        </p:txBody>
      </p:sp>
    </p:spTree>
    <p:extLst>
      <p:ext uri="{BB962C8B-B14F-4D97-AF65-F5344CB8AC3E}">
        <p14:creationId xmlns:p14="http://schemas.microsoft.com/office/powerpoint/2010/main" val="316079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1EC2-A888-CA99-1580-DF78E25C6525}"/>
              </a:ext>
            </a:extLst>
          </p:cNvPr>
          <p:cNvSpPr>
            <a:spLocks noGrp="1"/>
          </p:cNvSpPr>
          <p:nvPr>
            <p:ph type="title"/>
          </p:nvPr>
        </p:nvSpPr>
        <p:spPr/>
        <p:txBody>
          <a:bodyPr/>
          <a:lstStyle/>
          <a:p>
            <a:r>
              <a:rPr lang="en-US" dirty="0"/>
              <a:t>Potential Valencia Courses to Enroll in</a:t>
            </a:r>
          </a:p>
        </p:txBody>
      </p:sp>
      <p:graphicFrame>
        <p:nvGraphicFramePr>
          <p:cNvPr id="7" name="Content Placeholder 6">
            <a:extLst>
              <a:ext uri="{FF2B5EF4-FFF2-40B4-BE49-F238E27FC236}">
                <a16:creationId xmlns:a16="http://schemas.microsoft.com/office/drawing/2014/main" id="{608E4609-4D51-150A-85C1-4566206D3006}"/>
              </a:ext>
            </a:extLst>
          </p:cNvPr>
          <p:cNvGraphicFramePr>
            <a:graphicFrameLocks noGrp="1"/>
          </p:cNvGraphicFramePr>
          <p:nvPr>
            <p:ph sz="half" idx="1"/>
            <p:extLst>
              <p:ext uri="{D42A27DB-BD31-4B8C-83A1-F6EECF244321}">
                <p14:modId xmlns:p14="http://schemas.microsoft.com/office/powerpoint/2010/main" val="2005719331"/>
              </p:ext>
            </p:extLst>
          </p:nvPr>
        </p:nvGraphicFramePr>
        <p:xfrm>
          <a:off x="175054" y="2337486"/>
          <a:ext cx="5244038" cy="3865644"/>
        </p:xfrm>
        <a:graphic>
          <a:graphicData uri="http://schemas.openxmlformats.org/drawingml/2006/table">
            <a:tbl>
              <a:tblPr firstRow="1" firstCol="1" bandRow="1">
                <a:tableStyleId>{5C22544A-7EE6-4342-B048-85BDC9FD1C3A}</a:tableStyleId>
              </a:tblPr>
              <a:tblGrid>
                <a:gridCol w="1404830">
                  <a:extLst>
                    <a:ext uri="{9D8B030D-6E8A-4147-A177-3AD203B41FA5}">
                      <a16:colId xmlns:a16="http://schemas.microsoft.com/office/drawing/2014/main" val="1516286208"/>
                    </a:ext>
                  </a:extLst>
                </a:gridCol>
                <a:gridCol w="3106921">
                  <a:extLst>
                    <a:ext uri="{9D8B030D-6E8A-4147-A177-3AD203B41FA5}">
                      <a16:colId xmlns:a16="http://schemas.microsoft.com/office/drawing/2014/main" val="4212968698"/>
                    </a:ext>
                  </a:extLst>
                </a:gridCol>
                <a:gridCol w="732287">
                  <a:extLst>
                    <a:ext uri="{9D8B030D-6E8A-4147-A177-3AD203B41FA5}">
                      <a16:colId xmlns:a16="http://schemas.microsoft.com/office/drawing/2014/main" val="4170149076"/>
                    </a:ext>
                  </a:extLst>
                </a:gridCol>
              </a:tblGrid>
              <a:tr h="667167">
                <a:tc>
                  <a:txBody>
                    <a:bodyPr/>
                    <a:lstStyle/>
                    <a:p>
                      <a:pPr algn="l">
                        <a:lnSpc>
                          <a:spcPts val="1725"/>
                        </a:lnSpc>
                        <a:spcAft>
                          <a:spcPts val="1125"/>
                        </a:spcAft>
                      </a:pPr>
                      <a:r>
                        <a:rPr lang="en-US" sz="1600" b="1" spc="25" dirty="0">
                          <a:solidFill>
                            <a:srgbClr val="EDD572"/>
                          </a:solidFill>
                          <a:effectLst/>
                          <a:latin typeface="Arial"/>
                          <a:ea typeface="Times New Roman" panose="02020603050405020304" pitchFamily="18" charset="0"/>
                        </a:rPr>
                        <a:t>Term: 1</a:t>
                      </a:r>
                      <a:endParaRPr lang="en-US" dirty="0">
                        <a:effectLst/>
                        <a:latin typeface="Arial"/>
                      </a:endParaRPr>
                    </a:p>
                  </a:txBody>
                  <a:tcPr marL="9525" marR="9525" marT="9525" marB="0" anchor="b">
                    <a:lnL w="12700" cap="flat" cmpd="sng" algn="ctr">
                      <a:solidFill>
                        <a:srgbClr val="181F4D"/>
                      </a:solidFill>
                      <a:prstDash val="solid"/>
                      <a:round/>
                      <a:headEnd type="none" w="med" len="med"/>
                      <a:tailEnd type="none" w="med" len="med"/>
                    </a:lnL>
                    <a:lnR>
                      <a:noFill/>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181F4D"/>
                    </a:solidFill>
                  </a:tcPr>
                </a:tc>
                <a:tc gridSpan="2">
                  <a:txBody>
                    <a:bodyPr/>
                    <a:lstStyle/>
                    <a:p>
                      <a:pPr algn="l">
                        <a:lnSpc>
                          <a:spcPts val="1725"/>
                        </a:lnSpc>
                        <a:spcAft>
                          <a:spcPts val="1125"/>
                        </a:spcAft>
                      </a:pPr>
                      <a:r>
                        <a:rPr lang="en-US" sz="1600" b="1" spc="25" dirty="0">
                          <a:solidFill>
                            <a:srgbClr val="EDD572"/>
                          </a:solidFill>
                          <a:effectLst/>
                          <a:latin typeface="Arial"/>
                          <a:ea typeface="Times New Roman" panose="02020603050405020304" pitchFamily="18" charset="0"/>
                        </a:rPr>
                        <a:t>Spring (9</a:t>
                      </a:r>
                      <a:r>
                        <a:rPr lang="en-US" sz="1600" b="1" spc="25" baseline="30000" dirty="0">
                          <a:solidFill>
                            <a:srgbClr val="EDD572"/>
                          </a:solidFill>
                          <a:effectLst/>
                          <a:latin typeface="Arial"/>
                          <a:ea typeface="Times New Roman" panose="02020603050405020304" pitchFamily="18" charset="0"/>
                        </a:rPr>
                        <a:t>th</a:t>
                      </a:r>
                      <a:r>
                        <a:rPr lang="en-US" sz="1600" b="1" spc="25" dirty="0">
                          <a:solidFill>
                            <a:srgbClr val="EDD572"/>
                          </a:solidFill>
                          <a:effectLst/>
                          <a:latin typeface="Arial"/>
                          <a:ea typeface="Times New Roman" panose="02020603050405020304" pitchFamily="18" charset="0"/>
                        </a:rPr>
                        <a:t> &amp; 10</a:t>
                      </a:r>
                      <a:r>
                        <a:rPr lang="en-US" sz="1600" b="1" spc="25" baseline="30000" dirty="0">
                          <a:solidFill>
                            <a:srgbClr val="EDD572"/>
                          </a:solidFill>
                          <a:effectLst/>
                          <a:latin typeface="Arial"/>
                          <a:ea typeface="Times New Roman" panose="02020603050405020304" pitchFamily="18" charset="0"/>
                        </a:rPr>
                        <a:t>th</a:t>
                      </a:r>
                      <a:r>
                        <a:rPr lang="en-US" sz="1600" b="1" spc="25" dirty="0">
                          <a:solidFill>
                            <a:srgbClr val="EDD572"/>
                          </a:solidFill>
                          <a:effectLst/>
                          <a:latin typeface="Arial"/>
                          <a:ea typeface="Times New Roman" panose="02020603050405020304" pitchFamily="18" charset="0"/>
                        </a:rPr>
                        <a:t> Grade Year)</a:t>
                      </a:r>
                      <a:endParaRPr lang="en-US" dirty="0">
                        <a:effectLst/>
                        <a:latin typeface="Arial"/>
                      </a:endParaRPr>
                    </a:p>
                  </a:txBody>
                  <a:tcPr marL="9525" marR="9525" marT="9525" marB="0" anchor="b">
                    <a:lnL>
                      <a:noFill/>
                    </a:lnL>
                    <a:lnR w="12700" cap="flat" cmpd="sng" algn="ctr">
                      <a:solidFill>
                        <a:srgbClr val="181F4D"/>
                      </a:solidFill>
                      <a:prstDash val="solid"/>
                      <a:round/>
                      <a:headEnd type="none" w="med" len="med"/>
                      <a:tailEnd type="none" w="med" len="med"/>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181F4D"/>
                    </a:solidFill>
                  </a:tcPr>
                </a:tc>
                <a:tc hMerge="1">
                  <a:txBody>
                    <a:bodyPr/>
                    <a:lstStyle/>
                    <a:p>
                      <a:endParaRPr lang="en-US"/>
                    </a:p>
                  </a:txBody>
                  <a:tcPr/>
                </a:tc>
                <a:extLst>
                  <a:ext uri="{0D108BD9-81ED-4DB2-BD59-A6C34878D82A}">
                    <a16:rowId xmlns:a16="http://schemas.microsoft.com/office/drawing/2014/main" val="941295222"/>
                  </a:ext>
                </a:extLst>
              </a:tr>
              <a:tr h="539620">
                <a:tc>
                  <a:txBody>
                    <a:bodyPr/>
                    <a:lstStyle/>
                    <a:p>
                      <a:pPr algn="l">
                        <a:lnSpc>
                          <a:spcPts val="1725"/>
                        </a:lnSpc>
                        <a:spcAft>
                          <a:spcPts val="1125"/>
                        </a:spcAft>
                      </a:pPr>
                      <a:r>
                        <a:rPr lang="en-US" sz="1200" b="1" spc="25" dirty="0">
                          <a:solidFill>
                            <a:srgbClr val="181F4D"/>
                          </a:solidFill>
                          <a:effectLst/>
                          <a:latin typeface="Arial"/>
                          <a:ea typeface="Times New Roman" panose="02020603050405020304" pitchFamily="18" charset="0"/>
                        </a:rPr>
                        <a:t>Course Code</a:t>
                      </a:r>
                      <a:endParaRPr lang="en-US" dirty="0">
                        <a:effectLst/>
                        <a:latin typeface="Arial"/>
                      </a:endParaRPr>
                    </a:p>
                  </a:txBody>
                  <a:tcPr marL="9525" marR="9525" marT="9525" marB="0" anchor="b">
                    <a:lnL w="12700" cap="flat" cmpd="sng" algn="ctr">
                      <a:solidFill>
                        <a:srgbClr val="181F4D"/>
                      </a:solidFill>
                      <a:prstDash val="solid"/>
                      <a:round/>
                      <a:headEnd type="none" w="med" len="med"/>
                      <a:tailEnd type="none" w="med" len="med"/>
                    </a:lnL>
                    <a:lnR>
                      <a:noFill/>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FFFFFF"/>
                    </a:solidFill>
                  </a:tcPr>
                </a:tc>
                <a:tc>
                  <a:txBody>
                    <a:bodyPr/>
                    <a:lstStyle/>
                    <a:p>
                      <a:pPr algn="ctr">
                        <a:lnSpc>
                          <a:spcPts val="1725"/>
                        </a:lnSpc>
                        <a:spcAft>
                          <a:spcPts val="1125"/>
                        </a:spcAft>
                      </a:pPr>
                      <a:r>
                        <a:rPr lang="en-US" sz="1200" b="1" spc="25" dirty="0">
                          <a:solidFill>
                            <a:srgbClr val="181F4D"/>
                          </a:solidFill>
                          <a:effectLst/>
                          <a:latin typeface="Arial"/>
                          <a:ea typeface="Times New Roman" panose="02020603050405020304" pitchFamily="18" charset="0"/>
                        </a:rPr>
                        <a:t>Name</a:t>
                      </a:r>
                      <a:endParaRPr lang="en-US" dirty="0">
                        <a:effectLst/>
                        <a:latin typeface="Arial"/>
                      </a:endParaRPr>
                    </a:p>
                  </a:txBody>
                  <a:tcPr marL="9525" marR="9525" marT="9525" marB="0" anchor="b">
                    <a:lnL>
                      <a:noFill/>
                    </a:lnL>
                    <a:lnR>
                      <a:noFill/>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FFFFFF"/>
                    </a:solidFill>
                  </a:tcPr>
                </a:tc>
                <a:tc>
                  <a:txBody>
                    <a:bodyPr/>
                    <a:lstStyle/>
                    <a:p>
                      <a:pPr algn="l">
                        <a:lnSpc>
                          <a:spcPts val="1725"/>
                        </a:lnSpc>
                        <a:spcAft>
                          <a:spcPts val="1125"/>
                        </a:spcAft>
                      </a:pPr>
                      <a:r>
                        <a:rPr lang="en-US" sz="1200" b="1" spc="25" dirty="0">
                          <a:solidFill>
                            <a:srgbClr val="181F4D"/>
                          </a:solidFill>
                          <a:effectLst/>
                          <a:latin typeface="Arial"/>
                          <a:ea typeface="Times New Roman" panose="02020603050405020304" pitchFamily="18" charset="0"/>
                        </a:rPr>
                        <a:t>Credits</a:t>
                      </a:r>
                      <a:endParaRPr lang="en-US" dirty="0">
                        <a:effectLst/>
                        <a:latin typeface="Arial"/>
                      </a:endParaRPr>
                    </a:p>
                  </a:txBody>
                  <a:tcPr marL="9525" marR="9525" marT="9525" marB="0" anchor="b">
                    <a:lnL>
                      <a:noFill/>
                    </a:lnL>
                    <a:lnR w="12700" cap="flat" cmpd="sng" algn="ctr">
                      <a:solidFill>
                        <a:srgbClr val="181F4D"/>
                      </a:solidFill>
                      <a:prstDash val="solid"/>
                      <a:round/>
                      <a:headEnd type="none" w="med" len="med"/>
                      <a:tailEnd type="none" w="med" len="med"/>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FFFFFF"/>
                    </a:solidFill>
                  </a:tcPr>
                </a:tc>
                <a:extLst>
                  <a:ext uri="{0D108BD9-81ED-4DB2-BD59-A6C34878D82A}">
                    <a16:rowId xmlns:a16="http://schemas.microsoft.com/office/drawing/2014/main" val="3805316115"/>
                  </a:ext>
                </a:extLst>
              </a:tr>
              <a:tr h="539620">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LIT 1000</a:t>
                      </a:r>
                      <a:endParaRPr lang="en-US" dirty="0">
                        <a:effectLst/>
                        <a:latin typeface="Arial"/>
                      </a:endParaRPr>
                    </a:p>
                  </a:txBody>
                  <a:tcPr marL="9525" marR="9525" marT="9525" marB="0" anchor="b">
                    <a:lnL w="12700" cap="flat" cmpd="sng" algn="ctr">
                      <a:solidFill>
                        <a:srgbClr val="181F4D"/>
                      </a:solidFill>
                      <a:prstDash val="solid"/>
                      <a:round/>
                      <a:headEnd type="none" w="med" len="med"/>
                      <a:tailEnd type="none" w="med" len="med"/>
                    </a:lnL>
                    <a:lnR>
                      <a:noFill/>
                    </a:lnR>
                    <a:lnT w="12700" cap="flat" cmpd="sng" algn="ctr">
                      <a:solidFill>
                        <a:srgbClr val="181F4D"/>
                      </a:solidFill>
                      <a:prstDash val="solid"/>
                      <a:round/>
                      <a:headEnd type="none" w="med" len="med"/>
                      <a:tailEnd type="none" w="med" len="med"/>
                    </a:lnT>
                    <a:lnB>
                      <a:noFill/>
                    </a:lnB>
                    <a:solidFill>
                      <a:srgbClr val="FFFFFF"/>
                    </a:solidFill>
                  </a:tcPr>
                </a:tc>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INTRO TO LITERATURE</a:t>
                      </a:r>
                      <a:endParaRPr lang="en-US" dirty="0">
                        <a:effectLst/>
                        <a:latin typeface="Arial"/>
                      </a:endParaRPr>
                    </a:p>
                  </a:txBody>
                  <a:tcPr marL="9525" marR="9525" marT="9525" marB="0" anchor="b">
                    <a:lnL>
                      <a:noFill/>
                    </a:lnL>
                    <a:lnR>
                      <a:noFill/>
                    </a:lnR>
                    <a:lnT w="12700" cap="flat" cmpd="sng" algn="ctr">
                      <a:solidFill>
                        <a:srgbClr val="181F4D"/>
                      </a:solidFill>
                      <a:prstDash val="solid"/>
                      <a:round/>
                      <a:headEnd type="none" w="med" len="med"/>
                      <a:tailEnd type="none" w="med" len="med"/>
                    </a:lnT>
                    <a:lnB>
                      <a:noFill/>
                    </a:lnB>
                    <a:solidFill>
                      <a:srgbClr val="FFFFFF"/>
                    </a:solidFill>
                  </a:tcPr>
                </a:tc>
                <a:tc>
                  <a:txBody>
                    <a:bodyPr/>
                    <a:lstStyle/>
                    <a:p>
                      <a:pPr algn="ctr">
                        <a:lnSpc>
                          <a:spcPts val="1725"/>
                        </a:lnSpc>
                        <a:spcAft>
                          <a:spcPts val="1125"/>
                        </a:spcAft>
                      </a:pPr>
                      <a:r>
                        <a:rPr lang="en-US" sz="1200" spc="25" dirty="0">
                          <a:solidFill>
                            <a:srgbClr val="000000"/>
                          </a:solidFill>
                          <a:effectLst/>
                          <a:latin typeface="Arial"/>
                          <a:ea typeface="Times New Roman" panose="02020603050405020304" pitchFamily="18" charset="0"/>
                        </a:rPr>
                        <a:t>3</a:t>
                      </a:r>
                      <a:endParaRPr lang="en-US" dirty="0">
                        <a:effectLst/>
                        <a:latin typeface="Arial"/>
                      </a:endParaRPr>
                    </a:p>
                  </a:txBody>
                  <a:tcPr marL="9525" marR="9525" marT="9525" marB="0" anchor="b">
                    <a:lnL>
                      <a:noFill/>
                    </a:lnL>
                    <a:lnR w="12700" cap="flat" cmpd="sng" algn="ctr">
                      <a:solidFill>
                        <a:srgbClr val="181F4D"/>
                      </a:solidFill>
                      <a:prstDash val="solid"/>
                      <a:round/>
                      <a:headEnd type="none" w="med" len="med"/>
                      <a:tailEnd type="none" w="med" len="med"/>
                    </a:lnR>
                    <a:lnT w="12700" cap="flat" cmpd="sng" algn="ctr">
                      <a:solidFill>
                        <a:srgbClr val="181F4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86555587"/>
                  </a:ext>
                </a:extLst>
              </a:tr>
              <a:tr h="539620">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SLS 1122</a:t>
                      </a:r>
                      <a:endParaRPr lang="en-US" dirty="0">
                        <a:effectLst/>
                        <a:latin typeface="Arial"/>
                      </a:endParaRPr>
                    </a:p>
                  </a:txBody>
                  <a:tcPr marL="9525" marR="9525" marT="9525" marB="0" anchor="b">
                    <a:lnL w="12700" cap="flat" cmpd="sng" algn="ctr">
                      <a:solidFill>
                        <a:srgbClr val="181F4D"/>
                      </a:solidFill>
                      <a:prstDash val="solid"/>
                      <a:round/>
                      <a:headEnd type="none" w="med" len="med"/>
                      <a:tailEnd type="none" w="med" len="med"/>
                    </a:lnL>
                    <a:lnR>
                      <a:noFill/>
                    </a:lnR>
                    <a:lnT>
                      <a:noFill/>
                    </a:lnT>
                    <a:lnB>
                      <a:noFill/>
                    </a:lnB>
                    <a:solidFill>
                      <a:srgbClr val="FFFF00"/>
                    </a:solidFill>
                  </a:tcPr>
                </a:tc>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NEW STUDENT EXPERIENCE</a:t>
                      </a:r>
                      <a:endParaRPr lang="en-US" dirty="0">
                        <a:effectLst/>
                        <a:latin typeface="Arial"/>
                      </a:endParaRPr>
                    </a:p>
                  </a:txBody>
                  <a:tcPr marL="9525" marR="9525" marT="9525" marB="0" anchor="b">
                    <a:lnL>
                      <a:noFill/>
                    </a:lnL>
                    <a:lnR>
                      <a:noFill/>
                    </a:lnR>
                    <a:lnT>
                      <a:noFill/>
                    </a:lnT>
                    <a:lnB>
                      <a:noFill/>
                    </a:lnB>
                    <a:solidFill>
                      <a:srgbClr val="FFFF00"/>
                    </a:solidFill>
                  </a:tcPr>
                </a:tc>
                <a:tc>
                  <a:txBody>
                    <a:bodyPr/>
                    <a:lstStyle/>
                    <a:p>
                      <a:pPr algn="ctr">
                        <a:lnSpc>
                          <a:spcPts val="1725"/>
                        </a:lnSpc>
                        <a:spcAft>
                          <a:spcPts val="1125"/>
                        </a:spcAft>
                      </a:pPr>
                      <a:r>
                        <a:rPr lang="en-US" sz="1200" spc="25" dirty="0">
                          <a:solidFill>
                            <a:srgbClr val="000000"/>
                          </a:solidFill>
                          <a:effectLst/>
                          <a:latin typeface="Arial"/>
                          <a:ea typeface="Times New Roman" panose="02020603050405020304" pitchFamily="18" charset="0"/>
                        </a:rPr>
                        <a:t>3</a:t>
                      </a:r>
                      <a:endParaRPr lang="en-US" dirty="0">
                        <a:effectLst/>
                        <a:latin typeface="Arial"/>
                      </a:endParaRPr>
                    </a:p>
                  </a:txBody>
                  <a:tcPr marL="9525" marR="9525" marT="9525" marB="0" anchor="b">
                    <a:lnL>
                      <a:noFill/>
                    </a:lnL>
                    <a:lnR w="12700" cap="flat" cmpd="sng" algn="ctr">
                      <a:solidFill>
                        <a:srgbClr val="181F4D"/>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728936701"/>
                  </a:ext>
                </a:extLst>
              </a:tr>
              <a:tr h="539620">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SPC 1608</a:t>
                      </a:r>
                      <a:endParaRPr lang="en-US" dirty="0">
                        <a:effectLst/>
                        <a:latin typeface="Arial"/>
                      </a:endParaRPr>
                    </a:p>
                  </a:txBody>
                  <a:tcPr marL="9525" marR="9525" marT="9525" marB="0" anchor="b">
                    <a:lnL w="12700" cap="flat" cmpd="sng" algn="ctr">
                      <a:solidFill>
                        <a:srgbClr val="181F4D"/>
                      </a:solidFill>
                      <a:prstDash val="solid"/>
                      <a:round/>
                      <a:headEnd type="none" w="med" len="med"/>
                      <a:tailEnd type="none" w="med" len="med"/>
                    </a:lnL>
                    <a:lnR>
                      <a:noFill/>
                    </a:lnR>
                    <a:lnT>
                      <a:noFill/>
                    </a:lnT>
                    <a:lnB>
                      <a:noFill/>
                    </a:lnB>
                    <a:solidFill>
                      <a:srgbClr val="FFFFFF"/>
                    </a:solidFill>
                  </a:tcPr>
                </a:tc>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FUNDAMENTALS OF SPEECH</a:t>
                      </a:r>
                      <a:endParaRPr lang="en-US" dirty="0">
                        <a:effectLst/>
                        <a:latin typeface="Arial"/>
                      </a:endParaRPr>
                    </a:p>
                  </a:txBody>
                  <a:tcPr marL="9525" marR="9525" marT="9525" marB="0" anchor="b">
                    <a:lnL>
                      <a:noFill/>
                    </a:lnL>
                    <a:lnR>
                      <a:noFill/>
                    </a:lnR>
                    <a:lnT>
                      <a:noFill/>
                    </a:lnT>
                    <a:lnB>
                      <a:noFill/>
                    </a:lnB>
                    <a:solidFill>
                      <a:srgbClr val="FFFFFF"/>
                    </a:solidFill>
                  </a:tcPr>
                </a:tc>
                <a:tc>
                  <a:txBody>
                    <a:bodyPr/>
                    <a:lstStyle/>
                    <a:p>
                      <a:pPr algn="ctr">
                        <a:lnSpc>
                          <a:spcPts val="1725"/>
                        </a:lnSpc>
                        <a:spcAft>
                          <a:spcPts val="1125"/>
                        </a:spcAft>
                      </a:pPr>
                      <a:r>
                        <a:rPr lang="en-US" sz="1200" spc="25" dirty="0">
                          <a:solidFill>
                            <a:srgbClr val="000000"/>
                          </a:solidFill>
                          <a:effectLst/>
                          <a:latin typeface="Arial"/>
                          <a:ea typeface="Times New Roman" panose="02020603050405020304" pitchFamily="18" charset="0"/>
                        </a:rPr>
                        <a:t>3</a:t>
                      </a:r>
                      <a:endParaRPr lang="en-US" dirty="0">
                        <a:effectLst/>
                        <a:latin typeface="Arial"/>
                      </a:endParaRPr>
                    </a:p>
                  </a:txBody>
                  <a:tcPr marL="9525" marR="9525" marT="9525" marB="0" anchor="b">
                    <a:lnL>
                      <a:noFill/>
                    </a:lnL>
                    <a:lnR w="12700" cap="flat" cmpd="sng" algn="ctr">
                      <a:solidFill>
                        <a:srgbClr val="181F4D"/>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39250166"/>
                  </a:ext>
                </a:extLst>
              </a:tr>
              <a:tr h="1039997">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HUM INST</a:t>
                      </a:r>
                      <a:endParaRPr lang="en-US" dirty="0">
                        <a:effectLst/>
                        <a:latin typeface="Arial"/>
                      </a:endParaRPr>
                    </a:p>
                  </a:txBody>
                  <a:tcPr marL="9525" marR="9525" marT="9525" marB="0" anchor="b">
                    <a:lnL w="12700" cap="flat" cmpd="sng" algn="ctr">
                      <a:solidFill>
                        <a:srgbClr val="181F4D"/>
                      </a:solidFill>
                      <a:prstDash val="solid"/>
                      <a:round/>
                      <a:headEnd type="none" w="med" len="med"/>
                      <a:tailEnd type="none" w="med" len="med"/>
                    </a:lnL>
                    <a:lnR>
                      <a:noFill/>
                    </a:lnR>
                    <a:lnT>
                      <a:noFill/>
                    </a:lnT>
                    <a:lnB w="12700" cap="flat" cmpd="sng" algn="ctr">
                      <a:solidFill>
                        <a:srgbClr val="181F4D"/>
                      </a:solidFill>
                      <a:prstDash val="solid"/>
                      <a:round/>
                      <a:headEnd type="none" w="med" len="med"/>
                      <a:tailEnd type="none" w="med" len="med"/>
                    </a:lnB>
                    <a:solidFill>
                      <a:srgbClr val="FFFFFF"/>
                    </a:solidFill>
                  </a:tcPr>
                </a:tc>
                <a:tc>
                  <a:txBody>
                    <a:bodyPr/>
                    <a:lstStyle/>
                    <a:p>
                      <a:pPr algn="l">
                        <a:lnSpc>
                          <a:spcPts val="1725"/>
                        </a:lnSpc>
                        <a:spcAft>
                          <a:spcPts val="1125"/>
                        </a:spcAft>
                      </a:pPr>
                      <a:r>
                        <a:rPr lang="en-US" sz="1200" spc="25" dirty="0">
                          <a:solidFill>
                            <a:srgbClr val="000000"/>
                          </a:solidFill>
                          <a:effectLst/>
                          <a:latin typeface="Arial"/>
                          <a:ea typeface="Times New Roman" panose="02020603050405020304" pitchFamily="18" charset="0"/>
                        </a:rPr>
                        <a:t>HUMANITIES INSTITUTIONAL SELECTION</a:t>
                      </a:r>
                      <a:endParaRPr lang="en-US" dirty="0">
                        <a:effectLst/>
                        <a:latin typeface="Arial"/>
                      </a:endParaRPr>
                    </a:p>
                  </a:txBody>
                  <a:tcPr marL="9525" marR="9525" marT="9525" marB="0" anchor="b">
                    <a:lnL>
                      <a:noFill/>
                    </a:lnL>
                    <a:lnR>
                      <a:noFill/>
                    </a:lnR>
                    <a:lnT>
                      <a:noFill/>
                    </a:lnT>
                    <a:lnB w="12700" cap="flat" cmpd="sng" algn="ctr">
                      <a:solidFill>
                        <a:srgbClr val="181F4D"/>
                      </a:solidFill>
                      <a:prstDash val="solid"/>
                      <a:round/>
                      <a:headEnd type="none" w="med" len="med"/>
                      <a:tailEnd type="none" w="med" len="med"/>
                    </a:lnB>
                    <a:solidFill>
                      <a:srgbClr val="FFFFFF"/>
                    </a:solidFill>
                  </a:tcPr>
                </a:tc>
                <a:tc>
                  <a:txBody>
                    <a:bodyPr/>
                    <a:lstStyle/>
                    <a:p>
                      <a:pPr algn="ctr">
                        <a:lnSpc>
                          <a:spcPts val="1725"/>
                        </a:lnSpc>
                        <a:spcAft>
                          <a:spcPts val="1125"/>
                        </a:spcAft>
                      </a:pPr>
                      <a:r>
                        <a:rPr lang="en-US" sz="1200" spc="25" dirty="0">
                          <a:solidFill>
                            <a:srgbClr val="000000"/>
                          </a:solidFill>
                          <a:effectLst/>
                          <a:latin typeface="Arial"/>
                          <a:ea typeface="Times New Roman" panose="02020603050405020304" pitchFamily="18" charset="0"/>
                        </a:rPr>
                        <a:t>3</a:t>
                      </a:r>
                      <a:endParaRPr lang="en-US" dirty="0">
                        <a:effectLst/>
                        <a:latin typeface="Arial"/>
                      </a:endParaRPr>
                    </a:p>
                  </a:txBody>
                  <a:tcPr marL="9525" marR="9525" marT="9525" marB="0" anchor="b">
                    <a:lnL>
                      <a:noFill/>
                    </a:lnL>
                    <a:lnR w="12700" cap="flat" cmpd="sng" algn="ctr">
                      <a:solidFill>
                        <a:srgbClr val="181F4D"/>
                      </a:solidFill>
                      <a:prstDash val="solid"/>
                      <a:round/>
                      <a:headEnd type="none" w="med" len="med"/>
                      <a:tailEnd type="none" w="med" len="med"/>
                    </a:lnR>
                    <a:lnT>
                      <a:noFill/>
                    </a:lnT>
                    <a:lnB w="12700" cap="flat" cmpd="sng" algn="ctr">
                      <a:solidFill>
                        <a:srgbClr val="181F4D"/>
                      </a:solidFill>
                      <a:prstDash val="solid"/>
                      <a:round/>
                      <a:headEnd type="none" w="med" len="med"/>
                      <a:tailEnd type="none" w="med" len="med"/>
                    </a:lnB>
                    <a:solidFill>
                      <a:srgbClr val="FFFFFF"/>
                    </a:solidFill>
                  </a:tcPr>
                </a:tc>
                <a:extLst>
                  <a:ext uri="{0D108BD9-81ED-4DB2-BD59-A6C34878D82A}">
                    <a16:rowId xmlns:a16="http://schemas.microsoft.com/office/drawing/2014/main" val="2778486904"/>
                  </a:ext>
                </a:extLst>
              </a:tr>
            </a:tbl>
          </a:graphicData>
        </a:graphic>
      </p:graphicFrame>
      <p:graphicFrame>
        <p:nvGraphicFramePr>
          <p:cNvPr id="28" name="Content Placeholder 27">
            <a:extLst>
              <a:ext uri="{FF2B5EF4-FFF2-40B4-BE49-F238E27FC236}">
                <a16:creationId xmlns:a16="http://schemas.microsoft.com/office/drawing/2014/main" id="{6C383DE1-B5DE-DC65-AF41-EE2B41724532}"/>
              </a:ext>
            </a:extLst>
          </p:cNvPr>
          <p:cNvGraphicFramePr>
            <a:graphicFrameLocks noGrp="1"/>
          </p:cNvGraphicFramePr>
          <p:nvPr>
            <p:ph sz="half" idx="2"/>
            <p:extLst>
              <p:ext uri="{D42A27DB-BD31-4B8C-83A1-F6EECF244321}">
                <p14:modId xmlns:p14="http://schemas.microsoft.com/office/powerpoint/2010/main" val="2144109531"/>
              </p:ext>
            </p:extLst>
          </p:nvPr>
        </p:nvGraphicFramePr>
        <p:xfrm>
          <a:off x="5594350" y="2336800"/>
          <a:ext cx="5386183" cy="3883537"/>
        </p:xfrm>
        <a:graphic>
          <a:graphicData uri="http://schemas.openxmlformats.org/drawingml/2006/table">
            <a:tbl>
              <a:tblPr firstRow="1" firstCol="1" bandRow="1">
                <a:tableStyleId>{5C22544A-7EE6-4342-B048-85BDC9FD1C3A}</a:tableStyleId>
              </a:tblPr>
              <a:tblGrid>
                <a:gridCol w="1442909">
                  <a:extLst>
                    <a:ext uri="{9D8B030D-6E8A-4147-A177-3AD203B41FA5}">
                      <a16:colId xmlns:a16="http://schemas.microsoft.com/office/drawing/2014/main" val="1791804820"/>
                    </a:ext>
                  </a:extLst>
                </a:gridCol>
                <a:gridCol w="3191137">
                  <a:extLst>
                    <a:ext uri="{9D8B030D-6E8A-4147-A177-3AD203B41FA5}">
                      <a16:colId xmlns:a16="http://schemas.microsoft.com/office/drawing/2014/main" val="61328765"/>
                    </a:ext>
                  </a:extLst>
                </a:gridCol>
                <a:gridCol w="752137">
                  <a:extLst>
                    <a:ext uri="{9D8B030D-6E8A-4147-A177-3AD203B41FA5}">
                      <a16:colId xmlns:a16="http://schemas.microsoft.com/office/drawing/2014/main" val="1950156497"/>
                    </a:ext>
                  </a:extLst>
                </a:gridCol>
              </a:tblGrid>
              <a:tr h="669910">
                <a:tc>
                  <a:txBody>
                    <a:bodyPr/>
                    <a:lstStyle/>
                    <a:p>
                      <a:pPr algn="l">
                        <a:lnSpc>
                          <a:spcPts val="1725"/>
                        </a:lnSpc>
                        <a:spcAft>
                          <a:spcPts val="1125"/>
                        </a:spcAft>
                      </a:pPr>
                      <a:r>
                        <a:rPr lang="en-US" sz="1600" b="1" spc="25">
                          <a:solidFill>
                            <a:srgbClr val="EDD572"/>
                          </a:solidFill>
                          <a:effectLst/>
                          <a:latin typeface="Arial" panose="020B0604020202020204" pitchFamily="34" charset="0"/>
                          <a:ea typeface="Times New Roman" panose="02020603050405020304" pitchFamily="18" charset="0"/>
                        </a:rPr>
                        <a:t>Term: 1</a:t>
                      </a:r>
                      <a:endParaRPr lang="en-US">
                        <a:effectLst/>
                      </a:endParaRPr>
                    </a:p>
                  </a:txBody>
                  <a:tcPr marL="9525" marR="9525" marT="9525" marB="0" anchor="b">
                    <a:lnL w="12700" cap="flat" cmpd="sng" algn="ctr">
                      <a:solidFill>
                        <a:srgbClr val="181F4D"/>
                      </a:solidFill>
                      <a:prstDash val="solid"/>
                      <a:round/>
                      <a:headEnd type="none" w="med" len="med"/>
                      <a:tailEnd type="none" w="med" len="med"/>
                    </a:lnL>
                    <a:lnR>
                      <a:noFill/>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181F4D"/>
                    </a:solidFill>
                  </a:tcPr>
                </a:tc>
                <a:tc gridSpan="2">
                  <a:txBody>
                    <a:bodyPr/>
                    <a:lstStyle/>
                    <a:p>
                      <a:pPr algn="l">
                        <a:lnSpc>
                          <a:spcPts val="1725"/>
                        </a:lnSpc>
                        <a:spcAft>
                          <a:spcPts val="1125"/>
                        </a:spcAft>
                      </a:pPr>
                      <a:r>
                        <a:rPr lang="en-US" sz="1600" b="1" spc="25">
                          <a:solidFill>
                            <a:srgbClr val="EDD572"/>
                          </a:solidFill>
                          <a:effectLst/>
                          <a:latin typeface="Arial" panose="020B0604020202020204" pitchFamily="34" charset="0"/>
                          <a:ea typeface="Times New Roman" panose="02020603050405020304" pitchFamily="18" charset="0"/>
                        </a:rPr>
                        <a:t>Spring (11</a:t>
                      </a:r>
                      <a:r>
                        <a:rPr lang="en-US" sz="1600" b="1" spc="25" baseline="30000">
                          <a:solidFill>
                            <a:srgbClr val="EDD572"/>
                          </a:solidFill>
                          <a:effectLst/>
                          <a:latin typeface="Arial" panose="020B0604020202020204" pitchFamily="34" charset="0"/>
                          <a:ea typeface="Times New Roman" panose="02020603050405020304" pitchFamily="18" charset="0"/>
                        </a:rPr>
                        <a:t>th</a:t>
                      </a:r>
                      <a:r>
                        <a:rPr lang="en-US" sz="1600" b="1" spc="25">
                          <a:solidFill>
                            <a:srgbClr val="EDD572"/>
                          </a:solidFill>
                          <a:effectLst/>
                          <a:latin typeface="Arial" panose="020B0604020202020204" pitchFamily="34" charset="0"/>
                          <a:ea typeface="Times New Roman" panose="02020603050405020304" pitchFamily="18" charset="0"/>
                        </a:rPr>
                        <a:t> &amp; 12</a:t>
                      </a:r>
                      <a:r>
                        <a:rPr lang="en-US" sz="1600" b="1" spc="25" baseline="30000">
                          <a:solidFill>
                            <a:srgbClr val="EDD572"/>
                          </a:solidFill>
                          <a:effectLst/>
                          <a:latin typeface="Arial" panose="020B0604020202020204" pitchFamily="34" charset="0"/>
                          <a:ea typeface="Times New Roman" panose="02020603050405020304" pitchFamily="18" charset="0"/>
                        </a:rPr>
                        <a:t>th</a:t>
                      </a:r>
                      <a:r>
                        <a:rPr lang="en-US" sz="1600" b="1" spc="25">
                          <a:solidFill>
                            <a:srgbClr val="EDD572"/>
                          </a:solidFill>
                          <a:effectLst/>
                          <a:latin typeface="Arial" panose="020B0604020202020204" pitchFamily="34" charset="0"/>
                          <a:ea typeface="Times New Roman" panose="02020603050405020304" pitchFamily="18" charset="0"/>
                        </a:rPr>
                        <a:t> Grade Year)</a:t>
                      </a:r>
                      <a:endParaRPr lang="en-US">
                        <a:effectLst/>
                      </a:endParaRPr>
                    </a:p>
                  </a:txBody>
                  <a:tcPr marL="9525" marR="9525" marT="9525" marB="0" anchor="b">
                    <a:lnL>
                      <a:noFill/>
                    </a:lnL>
                    <a:lnR w="12700" cap="flat" cmpd="sng" algn="ctr">
                      <a:solidFill>
                        <a:srgbClr val="181F4D"/>
                      </a:solidFill>
                      <a:prstDash val="solid"/>
                      <a:round/>
                      <a:headEnd type="none" w="med" len="med"/>
                      <a:tailEnd type="none" w="med" len="med"/>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181F4D"/>
                    </a:solidFill>
                  </a:tcPr>
                </a:tc>
                <a:tc hMerge="1">
                  <a:txBody>
                    <a:bodyPr/>
                    <a:lstStyle/>
                    <a:p>
                      <a:endParaRPr lang="en-US"/>
                    </a:p>
                  </a:txBody>
                  <a:tcPr/>
                </a:tc>
                <a:extLst>
                  <a:ext uri="{0D108BD9-81ED-4DB2-BD59-A6C34878D82A}">
                    <a16:rowId xmlns:a16="http://schemas.microsoft.com/office/drawing/2014/main" val="3541373987"/>
                  </a:ext>
                </a:extLst>
              </a:tr>
              <a:tr h="543695">
                <a:tc>
                  <a:txBody>
                    <a:bodyPr/>
                    <a:lstStyle/>
                    <a:p>
                      <a:pPr algn="l">
                        <a:lnSpc>
                          <a:spcPts val="1725"/>
                        </a:lnSpc>
                        <a:spcAft>
                          <a:spcPts val="1125"/>
                        </a:spcAft>
                      </a:pPr>
                      <a:r>
                        <a:rPr lang="en-US" sz="1200" b="1" spc="25">
                          <a:solidFill>
                            <a:srgbClr val="181F4D"/>
                          </a:solidFill>
                          <a:effectLst/>
                          <a:latin typeface="Arial" panose="020B0604020202020204" pitchFamily="34" charset="0"/>
                          <a:ea typeface="Times New Roman" panose="02020603050405020304" pitchFamily="18" charset="0"/>
                        </a:rPr>
                        <a:t>Course Code</a:t>
                      </a:r>
                      <a:endParaRPr lang="en-US">
                        <a:effectLst/>
                      </a:endParaRPr>
                    </a:p>
                  </a:txBody>
                  <a:tcPr marL="9525" marR="9525" marT="9525" marB="0" anchor="b">
                    <a:lnL w="12700" cap="flat" cmpd="sng" algn="ctr">
                      <a:solidFill>
                        <a:srgbClr val="181F4D"/>
                      </a:solidFill>
                      <a:prstDash val="solid"/>
                      <a:round/>
                      <a:headEnd type="none" w="med" len="med"/>
                      <a:tailEnd type="none" w="med" len="med"/>
                    </a:lnL>
                    <a:lnR>
                      <a:noFill/>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FFFFFF"/>
                    </a:solidFill>
                  </a:tcPr>
                </a:tc>
                <a:tc>
                  <a:txBody>
                    <a:bodyPr/>
                    <a:lstStyle/>
                    <a:p>
                      <a:pPr algn="ctr">
                        <a:lnSpc>
                          <a:spcPts val="1725"/>
                        </a:lnSpc>
                        <a:spcAft>
                          <a:spcPts val="1125"/>
                        </a:spcAft>
                      </a:pPr>
                      <a:r>
                        <a:rPr lang="en-US" sz="1200" b="1" spc="25">
                          <a:solidFill>
                            <a:srgbClr val="181F4D"/>
                          </a:solidFill>
                          <a:effectLst/>
                          <a:latin typeface="Arial" panose="020B0604020202020204" pitchFamily="34" charset="0"/>
                          <a:ea typeface="Times New Roman" panose="02020603050405020304" pitchFamily="18" charset="0"/>
                        </a:rPr>
                        <a:t>Name</a:t>
                      </a:r>
                      <a:endParaRPr lang="en-US">
                        <a:effectLst/>
                      </a:endParaRPr>
                    </a:p>
                  </a:txBody>
                  <a:tcPr marL="9525" marR="9525" marT="9525" marB="0" anchor="b">
                    <a:lnL>
                      <a:noFill/>
                    </a:lnL>
                    <a:lnR>
                      <a:noFill/>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FFFFFF"/>
                    </a:solidFill>
                  </a:tcPr>
                </a:tc>
                <a:tc>
                  <a:txBody>
                    <a:bodyPr/>
                    <a:lstStyle/>
                    <a:p>
                      <a:pPr algn="l">
                        <a:lnSpc>
                          <a:spcPts val="1725"/>
                        </a:lnSpc>
                        <a:spcAft>
                          <a:spcPts val="1125"/>
                        </a:spcAft>
                      </a:pPr>
                      <a:r>
                        <a:rPr lang="en-US" sz="1200" b="1" spc="25">
                          <a:solidFill>
                            <a:srgbClr val="181F4D"/>
                          </a:solidFill>
                          <a:effectLst/>
                          <a:latin typeface="Arial" panose="020B0604020202020204" pitchFamily="34" charset="0"/>
                          <a:ea typeface="Times New Roman" panose="02020603050405020304" pitchFamily="18" charset="0"/>
                        </a:rPr>
                        <a:t>Credits</a:t>
                      </a:r>
                      <a:endParaRPr lang="en-US">
                        <a:effectLst/>
                      </a:endParaRPr>
                    </a:p>
                  </a:txBody>
                  <a:tcPr marL="9525" marR="9525" marT="9525" marB="0" anchor="b">
                    <a:lnL>
                      <a:noFill/>
                    </a:lnL>
                    <a:lnR w="12700" cap="flat" cmpd="sng" algn="ctr">
                      <a:solidFill>
                        <a:srgbClr val="181F4D"/>
                      </a:solidFill>
                      <a:prstDash val="solid"/>
                      <a:round/>
                      <a:headEnd type="none" w="med" len="med"/>
                      <a:tailEnd type="none" w="med" len="med"/>
                    </a:lnR>
                    <a:lnT w="12700" cap="flat" cmpd="sng" algn="ctr">
                      <a:solidFill>
                        <a:srgbClr val="181F4D"/>
                      </a:solidFill>
                      <a:prstDash val="solid"/>
                      <a:round/>
                      <a:headEnd type="none" w="med" len="med"/>
                      <a:tailEnd type="none" w="med" len="med"/>
                    </a:lnT>
                    <a:lnB w="12700" cap="flat" cmpd="sng" algn="ctr">
                      <a:solidFill>
                        <a:srgbClr val="181F4D"/>
                      </a:solidFill>
                      <a:prstDash val="solid"/>
                      <a:round/>
                      <a:headEnd type="none" w="med" len="med"/>
                      <a:tailEnd type="none" w="med" len="med"/>
                    </a:lnB>
                    <a:solidFill>
                      <a:srgbClr val="FFFFFF"/>
                    </a:solidFill>
                  </a:tcPr>
                </a:tc>
                <a:extLst>
                  <a:ext uri="{0D108BD9-81ED-4DB2-BD59-A6C34878D82A}">
                    <a16:rowId xmlns:a16="http://schemas.microsoft.com/office/drawing/2014/main" val="305284512"/>
                  </a:ext>
                </a:extLst>
              </a:tr>
              <a:tr h="543695">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SLS 1122</a:t>
                      </a:r>
                      <a:endParaRPr lang="en-US">
                        <a:effectLst/>
                      </a:endParaRPr>
                    </a:p>
                  </a:txBody>
                  <a:tcPr marL="9525" marR="9525" marT="9525" marB="0" anchor="b">
                    <a:lnL w="12700" cap="flat" cmpd="sng" algn="ctr">
                      <a:solidFill>
                        <a:srgbClr val="181F4D"/>
                      </a:solidFill>
                      <a:prstDash val="solid"/>
                      <a:round/>
                      <a:headEnd type="none" w="med" len="med"/>
                      <a:tailEnd type="none" w="med" len="med"/>
                    </a:lnL>
                    <a:lnR>
                      <a:noFill/>
                    </a:lnR>
                    <a:lnT w="12700" cap="flat" cmpd="sng" algn="ctr">
                      <a:solidFill>
                        <a:srgbClr val="181F4D"/>
                      </a:solidFill>
                      <a:prstDash val="solid"/>
                      <a:round/>
                      <a:headEnd type="none" w="med" len="med"/>
                      <a:tailEnd type="none" w="med" len="med"/>
                    </a:lnT>
                    <a:lnB>
                      <a:noFill/>
                    </a:lnB>
                    <a:solidFill>
                      <a:srgbClr val="FFFF00"/>
                    </a:solidFill>
                  </a:tcPr>
                </a:tc>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NEW STUDENT EXPERIENCE</a:t>
                      </a:r>
                      <a:endParaRPr lang="en-US">
                        <a:effectLst/>
                      </a:endParaRPr>
                    </a:p>
                  </a:txBody>
                  <a:tcPr marL="9525" marR="9525" marT="9525" marB="0" anchor="b">
                    <a:lnL>
                      <a:noFill/>
                    </a:lnL>
                    <a:lnR>
                      <a:noFill/>
                    </a:lnR>
                    <a:lnT w="12700" cap="flat" cmpd="sng" algn="ctr">
                      <a:solidFill>
                        <a:srgbClr val="181F4D"/>
                      </a:solidFill>
                      <a:prstDash val="solid"/>
                      <a:round/>
                      <a:headEnd type="none" w="med" len="med"/>
                      <a:tailEnd type="none" w="med" len="med"/>
                    </a:lnT>
                    <a:lnB>
                      <a:noFill/>
                    </a:lnB>
                    <a:solidFill>
                      <a:srgbClr val="FFFF00"/>
                    </a:solidFill>
                  </a:tcPr>
                </a:tc>
                <a:tc>
                  <a:txBody>
                    <a:bodyPr/>
                    <a:lstStyle/>
                    <a:p>
                      <a:pPr algn="ctr">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3</a:t>
                      </a:r>
                      <a:endParaRPr lang="en-US">
                        <a:effectLst/>
                      </a:endParaRPr>
                    </a:p>
                  </a:txBody>
                  <a:tcPr marL="9525" marR="9525" marT="9525" marB="0" anchor="b">
                    <a:lnL>
                      <a:noFill/>
                    </a:lnL>
                    <a:lnR w="12700" cap="flat" cmpd="sng" algn="ctr">
                      <a:solidFill>
                        <a:srgbClr val="181F4D"/>
                      </a:solidFill>
                      <a:prstDash val="solid"/>
                      <a:round/>
                      <a:headEnd type="none" w="med" len="med"/>
                      <a:tailEnd type="none" w="med" len="med"/>
                    </a:lnR>
                    <a:lnT w="12700" cap="flat" cmpd="sng" algn="ctr">
                      <a:solidFill>
                        <a:srgbClr val="181F4D"/>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2804430284"/>
                  </a:ext>
                </a:extLst>
              </a:tr>
              <a:tr h="543695">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SPC 1608909</a:t>
                      </a:r>
                      <a:endParaRPr lang="en-US">
                        <a:effectLst/>
                      </a:endParaRPr>
                    </a:p>
                  </a:txBody>
                  <a:tcPr marL="9525" marR="9525" marT="9525" marB="0" anchor="b">
                    <a:lnL w="12700" cap="flat" cmpd="sng" algn="ctr">
                      <a:solidFill>
                        <a:srgbClr val="181F4D"/>
                      </a:solidFill>
                      <a:prstDash val="solid"/>
                      <a:round/>
                      <a:headEnd type="none" w="med" len="med"/>
                      <a:tailEnd type="none" w="med" len="med"/>
                    </a:lnL>
                    <a:lnR>
                      <a:noFill/>
                    </a:lnR>
                    <a:lnT>
                      <a:noFill/>
                    </a:lnT>
                    <a:lnB>
                      <a:noFill/>
                    </a:lnB>
                    <a:solidFill>
                      <a:srgbClr val="FFFFFF"/>
                    </a:solidFill>
                  </a:tcPr>
                </a:tc>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FUNDAMENTALS OF SPEECH</a:t>
                      </a:r>
                      <a:endParaRPr lang="en-US">
                        <a:effectLst/>
                      </a:endParaRPr>
                    </a:p>
                  </a:txBody>
                  <a:tcPr marL="9525" marR="9525" marT="9525" marB="0" anchor="b">
                    <a:lnL>
                      <a:noFill/>
                    </a:lnL>
                    <a:lnR>
                      <a:noFill/>
                    </a:lnR>
                    <a:lnT>
                      <a:noFill/>
                    </a:lnT>
                    <a:lnB>
                      <a:noFill/>
                    </a:lnB>
                    <a:solidFill>
                      <a:srgbClr val="FFFFFF"/>
                    </a:solidFill>
                  </a:tcPr>
                </a:tc>
                <a:tc>
                  <a:txBody>
                    <a:bodyPr/>
                    <a:lstStyle/>
                    <a:p>
                      <a:pPr algn="ctr">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3</a:t>
                      </a:r>
                      <a:endParaRPr lang="en-US">
                        <a:effectLst/>
                      </a:endParaRPr>
                    </a:p>
                  </a:txBody>
                  <a:tcPr marL="9525" marR="9525" marT="9525" marB="0" anchor="b">
                    <a:lnL>
                      <a:noFill/>
                    </a:lnL>
                    <a:lnR w="12700" cap="flat" cmpd="sng" algn="ctr">
                      <a:solidFill>
                        <a:srgbClr val="181F4D"/>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11670201"/>
                  </a:ext>
                </a:extLst>
              </a:tr>
              <a:tr h="1038847">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HUM INST</a:t>
                      </a:r>
                      <a:endParaRPr lang="en-US">
                        <a:effectLst/>
                      </a:endParaRPr>
                    </a:p>
                  </a:txBody>
                  <a:tcPr marL="9525" marR="9525" marT="9525" marB="0" anchor="b">
                    <a:lnL w="12700" cap="flat" cmpd="sng" algn="ctr">
                      <a:solidFill>
                        <a:srgbClr val="181F4D"/>
                      </a:solidFill>
                      <a:prstDash val="solid"/>
                      <a:round/>
                      <a:headEnd type="none" w="med" len="med"/>
                      <a:tailEnd type="none" w="med" len="med"/>
                    </a:lnL>
                    <a:lnR>
                      <a:noFill/>
                    </a:lnR>
                    <a:lnT>
                      <a:noFill/>
                    </a:lnT>
                    <a:lnB>
                      <a:noFill/>
                    </a:lnB>
                    <a:solidFill>
                      <a:srgbClr val="FFFFFF"/>
                    </a:solidFill>
                  </a:tcPr>
                </a:tc>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HUMANITIES INSTITUTIONAL SELECTION</a:t>
                      </a:r>
                      <a:endParaRPr lang="en-US">
                        <a:effectLst/>
                      </a:endParaRPr>
                    </a:p>
                  </a:txBody>
                  <a:tcPr marL="9525" marR="9525" marT="9525" marB="0" anchor="b">
                    <a:lnL>
                      <a:noFill/>
                    </a:lnL>
                    <a:lnR>
                      <a:noFill/>
                    </a:lnR>
                    <a:lnT>
                      <a:noFill/>
                    </a:lnT>
                    <a:lnB>
                      <a:noFill/>
                    </a:lnB>
                    <a:solidFill>
                      <a:srgbClr val="FFFFFF"/>
                    </a:solidFill>
                  </a:tcPr>
                </a:tc>
                <a:tc>
                  <a:txBody>
                    <a:bodyPr/>
                    <a:lstStyle/>
                    <a:p>
                      <a:pPr algn="ctr">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3</a:t>
                      </a:r>
                      <a:endParaRPr lang="en-US">
                        <a:effectLst/>
                      </a:endParaRPr>
                    </a:p>
                  </a:txBody>
                  <a:tcPr marL="9525" marR="9525" marT="9525" marB="0" anchor="b">
                    <a:lnL>
                      <a:noFill/>
                    </a:lnL>
                    <a:lnR w="12700" cap="flat" cmpd="sng" algn="ctr">
                      <a:solidFill>
                        <a:srgbClr val="181F4D"/>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79973669"/>
                  </a:ext>
                </a:extLst>
              </a:tr>
              <a:tr h="543695">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LIT 1000</a:t>
                      </a:r>
                      <a:endParaRPr lang="en-US">
                        <a:effectLst/>
                      </a:endParaRPr>
                    </a:p>
                  </a:txBody>
                  <a:tcPr marL="9525" marR="9525" marT="9525" marB="0" anchor="b">
                    <a:lnL w="12700" cap="flat" cmpd="sng" algn="ctr">
                      <a:solidFill>
                        <a:srgbClr val="181F4D"/>
                      </a:solidFill>
                      <a:prstDash val="solid"/>
                      <a:round/>
                      <a:headEnd type="none" w="med" len="med"/>
                      <a:tailEnd type="none" w="med" len="med"/>
                    </a:lnL>
                    <a:lnR>
                      <a:noFill/>
                    </a:lnR>
                    <a:lnT>
                      <a:noFill/>
                    </a:lnT>
                    <a:lnB>
                      <a:noFill/>
                    </a:lnB>
                    <a:solidFill>
                      <a:srgbClr val="FFFFFF"/>
                    </a:solidFill>
                  </a:tcPr>
                </a:tc>
                <a:tc>
                  <a:txBody>
                    <a:bodyPr/>
                    <a:lstStyle/>
                    <a:p>
                      <a:pPr algn="l">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INTRO TO LITERATURE</a:t>
                      </a:r>
                      <a:endParaRPr lang="en-US">
                        <a:effectLst/>
                      </a:endParaRPr>
                    </a:p>
                  </a:txBody>
                  <a:tcPr marL="9525" marR="9525" marT="9525" marB="0" anchor="b">
                    <a:lnL>
                      <a:noFill/>
                    </a:lnL>
                    <a:lnR>
                      <a:noFill/>
                    </a:lnR>
                    <a:lnT>
                      <a:noFill/>
                    </a:lnT>
                    <a:lnB>
                      <a:noFill/>
                    </a:lnB>
                    <a:solidFill>
                      <a:srgbClr val="FFFFFF"/>
                    </a:solidFill>
                  </a:tcPr>
                </a:tc>
                <a:tc>
                  <a:txBody>
                    <a:bodyPr/>
                    <a:lstStyle/>
                    <a:p>
                      <a:pPr algn="ctr">
                        <a:lnSpc>
                          <a:spcPts val="1725"/>
                        </a:lnSpc>
                        <a:spcAft>
                          <a:spcPts val="1125"/>
                        </a:spcAft>
                      </a:pPr>
                      <a:r>
                        <a:rPr lang="en-US" sz="1200" spc="25">
                          <a:solidFill>
                            <a:srgbClr val="000000"/>
                          </a:solidFill>
                          <a:effectLst/>
                          <a:latin typeface="Arial" panose="020B0604020202020204" pitchFamily="34" charset="0"/>
                          <a:ea typeface="Times New Roman" panose="02020603050405020304" pitchFamily="18" charset="0"/>
                        </a:rPr>
                        <a:t>3</a:t>
                      </a:r>
                      <a:endParaRPr lang="en-US">
                        <a:effectLst/>
                      </a:endParaRPr>
                    </a:p>
                  </a:txBody>
                  <a:tcPr marL="9525" marR="9525" marT="9525" marB="0" anchor="b">
                    <a:lnL>
                      <a:noFill/>
                    </a:lnL>
                    <a:lnR w="12700" cap="flat" cmpd="sng" algn="ctr">
                      <a:solidFill>
                        <a:srgbClr val="181F4D"/>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95905323"/>
                  </a:ext>
                </a:extLst>
              </a:tr>
            </a:tbl>
          </a:graphicData>
        </a:graphic>
      </p:graphicFrame>
    </p:spTree>
    <p:extLst>
      <p:ext uri="{BB962C8B-B14F-4D97-AF65-F5344CB8AC3E}">
        <p14:creationId xmlns:p14="http://schemas.microsoft.com/office/powerpoint/2010/main" val="274036420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183</TotalTime>
  <Words>1538</Words>
  <Application>Microsoft Office PowerPoint</Application>
  <PresentationFormat>Widescreen</PresentationFormat>
  <Paragraphs>127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Arial,Sans-Serif</vt:lpstr>
      <vt:lpstr>Trebuchet MS</vt:lpstr>
      <vt:lpstr>Wingdings</vt:lpstr>
      <vt:lpstr>Berlin</vt:lpstr>
      <vt:lpstr>Dual Enrollment Next Steps</vt:lpstr>
      <vt:lpstr>You are accepted!!  What will happen now….</vt:lpstr>
      <vt:lpstr>Maintaining Eligibility for Dual Enrollment</vt:lpstr>
      <vt:lpstr>Maintaining Eligibility for Dual Enrollment</vt:lpstr>
      <vt:lpstr>Registration Reminders</vt:lpstr>
      <vt:lpstr>Ineligible Courses</vt:lpstr>
      <vt:lpstr>Valencia Courses Deadline</vt:lpstr>
      <vt:lpstr>Spring 2025 Scheduling</vt:lpstr>
      <vt:lpstr>Potential Valencia Courses to Enroll in</vt:lpstr>
      <vt:lpstr>CONTRACT DETAILS On Back of Student Contact Sheet Must be turned into Guidance</vt:lpstr>
      <vt:lpstr>Contract Details (cont’d)</vt:lpstr>
      <vt:lpstr>Dual Enrollment Warnings</vt:lpstr>
      <vt:lpstr>Dual Enrollment Warnings</vt:lpstr>
      <vt:lpstr>Important Links To Remember</vt:lpstr>
      <vt:lpstr>REMIND CODES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Next Steps</dc:title>
  <dc:creator>Deana Hetherly</dc:creator>
  <cp:lastModifiedBy>Deana Hetherly</cp:lastModifiedBy>
  <cp:revision>73</cp:revision>
  <dcterms:created xsi:type="dcterms:W3CDTF">2024-11-05T17:37:03Z</dcterms:created>
  <dcterms:modified xsi:type="dcterms:W3CDTF">2024-11-14T17:20:18Z</dcterms:modified>
</cp:coreProperties>
</file>